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64"/>
  </p:notesMasterIdLst>
  <p:handoutMasterIdLst>
    <p:handoutMasterId r:id="rId65"/>
  </p:handoutMasterIdLst>
  <p:sldIdLst>
    <p:sldId id="317" r:id="rId2"/>
    <p:sldId id="575" r:id="rId3"/>
    <p:sldId id="577" r:id="rId4"/>
    <p:sldId id="557" r:id="rId5"/>
    <p:sldId id="321" r:id="rId6"/>
    <p:sldId id="628" r:id="rId7"/>
    <p:sldId id="564" r:id="rId8"/>
    <p:sldId id="634" r:id="rId9"/>
    <p:sldId id="565" r:id="rId10"/>
    <p:sldId id="572" r:id="rId11"/>
    <p:sldId id="573" r:id="rId12"/>
    <p:sldId id="574" r:id="rId13"/>
    <p:sldId id="630" r:id="rId14"/>
    <p:sldId id="631" r:id="rId15"/>
    <p:sldId id="632" r:id="rId16"/>
    <p:sldId id="432" r:id="rId17"/>
    <p:sldId id="566" r:id="rId18"/>
    <p:sldId id="637" r:id="rId19"/>
    <p:sldId id="346" r:id="rId20"/>
    <p:sldId id="571" r:id="rId21"/>
    <p:sldId id="457" r:id="rId22"/>
    <p:sldId id="588" r:id="rId23"/>
    <p:sldId id="341" r:id="rId24"/>
    <p:sldId id="461" r:id="rId25"/>
    <p:sldId id="525" r:id="rId26"/>
    <p:sldId id="467" r:id="rId27"/>
    <p:sldId id="629" r:id="rId28"/>
    <p:sldId id="633" r:id="rId29"/>
    <p:sldId id="611" r:id="rId30"/>
    <p:sldId id="352" r:id="rId31"/>
    <p:sldId id="353" r:id="rId32"/>
    <p:sldId id="354" r:id="rId33"/>
    <p:sldId id="355" r:id="rId34"/>
    <p:sldId id="356" r:id="rId35"/>
    <p:sldId id="635" r:id="rId36"/>
    <p:sldId id="349" r:id="rId37"/>
    <p:sldId id="623" r:id="rId38"/>
    <p:sldId id="481" r:id="rId39"/>
    <p:sldId id="282" r:id="rId40"/>
    <p:sldId id="386" r:id="rId41"/>
    <p:sldId id="520" r:id="rId42"/>
    <p:sldId id="547" r:id="rId43"/>
    <p:sldId id="569" r:id="rId44"/>
    <p:sldId id="587" r:id="rId45"/>
    <p:sldId id="269" r:id="rId46"/>
    <p:sldId id="259" r:id="rId47"/>
    <p:sldId id="570" r:id="rId48"/>
    <p:sldId id="258" r:id="rId49"/>
    <p:sldId id="521" r:id="rId50"/>
    <p:sldId id="590" r:id="rId51"/>
    <p:sldId id="639" r:id="rId52"/>
    <p:sldId id="638" r:id="rId53"/>
    <p:sldId id="276" r:id="rId54"/>
    <p:sldId id="579" r:id="rId55"/>
    <p:sldId id="641" r:id="rId56"/>
    <p:sldId id="640" r:id="rId57"/>
    <p:sldId id="277" r:id="rId58"/>
    <p:sldId id="644" r:id="rId59"/>
    <p:sldId id="642" r:id="rId60"/>
    <p:sldId id="589" r:id="rId61"/>
    <p:sldId id="535" r:id="rId62"/>
    <p:sldId id="260"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41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AA02C-5204-47B9-8E24-ECDBF42501BE}" v="7" dt="2023-05-22T13:14:24.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0523" autoAdjust="0"/>
  </p:normalViewPr>
  <p:slideViewPr>
    <p:cSldViewPr snapToGrid="0">
      <p:cViewPr varScale="1">
        <p:scale>
          <a:sx n="66" d="100"/>
          <a:sy n="66" d="100"/>
        </p:scale>
        <p:origin x="1910" y="53"/>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 Harrington-Edmans" userId="81ecd15a-bfd4-4b18-b2eb-fba044f0ebcc" providerId="ADAL" clId="{DACAA02C-5204-47B9-8E24-ECDBF42501BE}"/>
    <pc:docChg chg="custSel modSld">
      <pc:chgData name="Louis Harrington-Edmans" userId="81ecd15a-bfd4-4b18-b2eb-fba044f0ebcc" providerId="ADAL" clId="{DACAA02C-5204-47B9-8E24-ECDBF42501BE}" dt="2023-05-22T13:15:17.945" v="12" actId="478"/>
      <pc:docMkLst>
        <pc:docMk/>
      </pc:docMkLst>
      <pc:sldChg chg="delSp mod">
        <pc:chgData name="Louis Harrington-Edmans" userId="81ecd15a-bfd4-4b18-b2eb-fba044f0ebcc" providerId="ADAL" clId="{DACAA02C-5204-47B9-8E24-ECDBF42501BE}" dt="2023-05-22T13:14:43.495" v="8" actId="478"/>
        <pc:sldMkLst>
          <pc:docMk/>
          <pc:sldMk cId="1605663216" sldId="276"/>
        </pc:sldMkLst>
        <pc:picChg chg="del">
          <ac:chgData name="Louis Harrington-Edmans" userId="81ecd15a-bfd4-4b18-b2eb-fba044f0ebcc" providerId="ADAL" clId="{DACAA02C-5204-47B9-8E24-ECDBF42501BE}" dt="2023-05-22T13:14:43.495" v="8" actId="478"/>
          <ac:picMkLst>
            <pc:docMk/>
            <pc:sldMk cId="1605663216" sldId="276"/>
            <ac:picMk id="2" creationId="{00000000-0000-0000-0000-000000000000}"/>
          </ac:picMkLst>
        </pc:picChg>
      </pc:sldChg>
      <pc:sldChg chg="delSp">
        <pc:chgData name="Louis Harrington-Edmans" userId="81ecd15a-bfd4-4b18-b2eb-fba044f0ebcc" providerId="ADAL" clId="{DACAA02C-5204-47B9-8E24-ECDBF42501BE}" dt="2023-05-22T13:13:40.001" v="3" actId="478"/>
        <pc:sldMkLst>
          <pc:docMk/>
          <pc:sldMk cId="294107866" sldId="346"/>
        </pc:sldMkLst>
        <pc:picChg chg="del">
          <ac:chgData name="Louis Harrington-Edmans" userId="81ecd15a-bfd4-4b18-b2eb-fba044f0ebcc" providerId="ADAL" clId="{DACAA02C-5204-47B9-8E24-ECDBF42501BE}" dt="2023-05-22T13:13:40.001" v="3" actId="478"/>
          <ac:picMkLst>
            <pc:docMk/>
            <pc:sldMk cId="294107866" sldId="346"/>
            <ac:picMk id="29699" creationId="{00000000-0000-0000-0000-000000000000}"/>
          </ac:picMkLst>
        </pc:picChg>
      </pc:sldChg>
      <pc:sldChg chg="delSp">
        <pc:chgData name="Louis Harrington-Edmans" userId="81ecd15a-bfd4-4b18-b2eb-fba044f0ebcc" providerId="ADAL" clId="{DACAA02C-5204-47B9-8E24-ECDBF42501BE}" dt="2023-05-22T13:14:12.548" v="6" actId="478"/>
        <pc:sldMkLst>
          <pc:docMk/>
          <pc:sldMk cId="820033947" sldId="349"/>
        </pc:sldMkLst>
        <pc:picChg chg="del">
          <ac:chgData name="Louis Harrington-Edmans" userId="81ecd15a-bfd4-4b18-b2eb-fba044f0ebcc" providerId="ADAL" clId="{DACAA02C-5204-47B9-8E24-ECDBF42501BE}" dt="2023-05-22T13:14:12.548" v="6" actId="478"/>
          <ac:picMkLst>
            <pc:docMk/>
            <pc:sldMk cId="820033947" sldId="349"/>
            <ac:picMk id="32770" creationId="{00000000-0000-0000-0000-000000000000}"/>
          </ac:picMkLst>
        </pc:picChg>
      </pc:sldChg>
      <pc:sldChg chg="delSp">
        <pc:chgData name="Louis Harrington-Edmans" userId="81ecd15a-bfd4-4b18-b2eb-fba044f0ebcc" providerId="ADAL" clId="{DACAA02C-5204-47B9-8E24-ECDBF42501BE}" dt="2023-05-22T13:13:58.133" v="4" actId="478"/>
        <pc:sldMkLst>
          <pc:docMk/>
          <pc:sldMk cId="350897283" sldId="353"/>
        </pc:sldMkLst>
        <pc:picChg chg="del">
          <ac:chgData name="Louis Harrington-Edmans" userId="81ecd15a-bfd4-4b18-b2eb-fba044f0ebcc" providerId="ADAL" clId="{DACAA02C-5204-47B9-8E24-ECDBF42501BE}" dt="2023-05-22T13:13:58.133" v="4" actId="478"/>
          <ac:picMkLst>
            <pc:docMk/>
            <pc:sldMk cId="350897283" sldId="353"/>
            <ac:picMk id="36866" creationId="{00000000-0000-0000-0000-000000000000}"/>
          </ac:picMkLst>
        </pc:picChg>
      </pc:sldChg>
      <pc:sldChg chg="delSp">
        <pc:chgData name="Louis Harrington-Edmans" userId="81ecd15a-bfd4-4b18-b2eb-fba044f0ebcc" providerId="ADAL" clId="{DACAA02C-5204-47B9-8E24-ECDBF42501BE}" dt="2023-05-22T13:14:03.251" v="5" actId="478"/>
        <pc:sldMkLst>
          <pc:docMk/>
          <pc:sldMk cId="3322496684" sldId="355"/>
        </pc:sldMkLst>
        <pc:picChg chg="del">
          <ac:chgData name="Louis Harrington-Edmans" userId="81ecd15a-bfd4-4b18-b2eb-fba044f0ebcc" providerId="ADAL" clId="{DACAA02C-5204-47B9-8E24-ECDBF42501BE}" dt="2023-05-22T13:14:03.251" v="5" actId="478"/>
          <ac:picMkLst>
            <pc:docMk/>
            <pc:sldMk cId="3322496684" sldId="355"/>
            <ac:picMk id="38916" creationId="{00000000-0000-0000-0000-000000000000}"/>
          </ac:picMkLst>
        </pc:picChg>
      </pc:sldChg>
      <pc:sldChg chg="delSp">
        <pc:chgData name="Louis Harrington-Edmans" userId="81ecd15a-bfd4-4b18-b2eb-fba044f0ebcc" providerId="ADAL" clId="{DACAA02C-5204-47B9-8E24-ECDBF42501BE}" dt="2023-05-22T13:14:24.022" v="7" actId="478"/>
        <pc:sldMkLst>
          <pc:docMk/>
          <pc:sldMk cId="236715646" sldId="520"/>
        </pc:sldMkLst>
        <pc:picChg chg="del">
          <ac:chgData name="Louis Harrington-Edmans" userId="81ecd15a-bfd4-4b18-b2eb-fba044f0ebcc" providerId="ADAL" clId="{DACAA02C-5204-47B9-8E24-ECDBF42501BE}" dt="2023-05-22T13:14:24.022" v="7" actId="478"/>
          <ac:picMkLst>
            <pc:docMk/>
            <pc:sldMk cId="236715646" sldId="520"/>
            <ac:picMk id="4098" creationId="{00000000-0000-0000-0000-000000000000}"/>
          </ac:picMkLst>
        </pc:picChg>
      </pc:sldChg>
      <pc:sldChg chg="delSp">
        <pc:chgData name="Louis Harrington-Edmans" userId="81ecd15a-bfd4-4b18-b2eb-fba044f0ebcc" providerId="ADAL" clId="{DACAA02C-5204-47B9-8E24-ECDBF42501BE}" dt="2023-05-22T13:13:09.709" v="0" actId="478"/>
        <pc:sldMkLst>
          <pc:docMk/>
          <pc:sldMk cId="0" sldId="628"/>
        </pc:sldMkLst>
        <pc:grpChg chg="del">
          <ac:chgData name="Louis Harrington-Edmans" userId="81ecd15a-bfd4-4b18-b2eb-fba044f0ebcc" providerId="ADAL" clId="{DACAA02C-5204-47B9-8E24-ECDBF42501BE}" dt="2023-05-22T13:13:09.709" v="0" actId="478"/>
          <ac:grpSpMkLst>
            <pc:docMk/>
            <pc:sldMk cId="0" sldId="628"/>
            <ac:grpSpMk id="19459" creationId="{54B13733-90F6-2658-6F37-FE8FF99750F2}"/>
          </ac:grpSpMkLst>
        </pc:grpChg>
      </pc:sldChg>
      <pc:sldChg chg="delSp mod">
        <pc:chgData name="Louis Harrington-Edmans" userId="81ecd15a-bfd4-4b18-b2eb-fba044f0ebcc" providerId="ADAL" clId="{DACAA02C-5204-47B9-8E24-ECDBF42501BE}" dt="2023-05-22T13:13:25.016" v="2" actId="478"/>
        <pc:sldMkLst>
          <pc:docMk/>
          <pc:sldMk cId="3106742948" sldId="630"/>
        </pc:sldMkLst>
        <pc:picChg chg="del">
          <ac:chgData name="Louis Harrington-Edmans" userId="81ecd15a-bfd4-4b18-b2eb-fba044f0ebcc" providerId="ADAL" clId="{DACAA02C-5204-47B9-8E24-ECDBF42501BE}" dt="2023-05-22T13:13:25.016" v="2" actId="478"/>
          <ac:picMkLst>
            <pc:docMk/>
            <pc:sldMk cId="3106742948" sldId="630"/>
            <ac:picMk id="6" creationId="{EA10EF7B-6C97-1602-DA83-29651E5F2860}"/>
          </ac:picMkLst>
        </pc:picChg>
      </pc:sldChg>
      <pc:sldChg chg="delSp">
        <pc:chgData name="Louis Harrington-Edmans" userId="81ecd15a-bfd4-4b18-b2eb-fba044f0ebcc" providerId="ADAL" clId="{DACAA02C-5204-47B9-8E24-ECDBF42501BE}" dt="2023-05-22T13:13:15.101" v="1" actId="478"/>
        <pc:sldMkLst>
          <pc:docMk/>
          <pc:sldMk cId="1711712720" sldId="634"/>
        </pc:sldMkLst>
        <pc:picChg chg="del">
          <ac:chgData name="Louis Harrington-Edmans" userId="81ecd15a-bfd4-4b18-b2eb-fba044f0ebcc" providerId="ADAL" clId="{DACAA02C-5204-47B9-8E24-ECDBF42501BE}" dt="2023-05-22T13:13:15.101" v="1" actId="478"/>
          <ac:picMkLst>
            <pc:docMk/>
            <pc:sldMk cId="1711712720" sldId="634"/>
            <ac:picMk id="4" creationId="{A56B3C29-9A2E-A873-0AE0-665DC46EECE7}"/>
          </ac:picMkLst>
        </pc:picChg>
      </pc:sldChg>
      <pc:sldChg chg="addSp delSp modSp mod">
        <pc:chgData name="Louis Harrington-Edmans" userId="81ecd15a-bfd4-4b18-b2eb-fba044f0ebcc" providerId="ADAL" clId="{DACAA02C-5204-47B9-8E24-ECDBF42501BE}" dt="2023-05-22T13:15:17.945" v="12" actId="478"/>
        <pc:sldMkLst>
          <pc:docMk/>
          <pc:sldMk cId="2208150455" sldId="642"/>
        </pc:sldMkLst>
        <pc:graphicFrameChg chg="add del modGraphic">
          <ac:chgData name="Louis Harrington-Edmans" userId="81ecd15a-bfd4-4b18-b2eb-fba044f0ebcc" providerId="ADAL" clId="{DACAA02C-5204-47B9-8E24-ECDBF42501BE}" dt="2023-05-22T13:15:03.088" v="10" actId="478"/>
          <ac:graphicFrameMkLst>
            <pc:docMk/>
            <pc:sldMk cId="2208150455" sldId="642"/>
            <ac:graphicFrameMk id="4" creationId="{12F985B1-DF62-A71A-6209-4F18DC2BB7F3}"/>
          </ac:graphicFrameMkLst>
        </pc:graphicFrameChg>
        <pc:picChg chg="del ord">
          <ac:chgData name="Louis Harrington-Edmans" userId="81ecd15a-bfd4-4b18-b2eb-fba044f0ebcc" providerId="ADAL" clId="{DACAA02C-5204-47B9-8E24-ECDBF42501BE}" dt="2023-05-22T13:15:17.945" v="12" actId="478"/>
          <ac:picMkLst>
            <pc:docMk/>
            <pc:sldMk cId="2208150455" sldId="642"/>
            <ac:picMk id="3" creationId="{B7C67CFC-2D31-7A5A-4766-ABE1BEA2E3D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36C07C-8104-834F-09F5-AE15F40121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FC31BAA-AEA9-1720-B80C-E6F58C0BE0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E5E2AD-E552-437E-BCB1-E90058D63BBD}" type="datetimeFigureOut">
              <a:rPr lang="en-GB" smtClean="0"/>
              <a:t>22/05/2023</a:t>
            </a:fld>
            <a:endParaRPr lang="en-GB"/>
          </a:p>
        </p:txBody>
      </p:sp>
      <p:sp>
        <p:nvSpPr>
          <p:cNvPr id="4" name="Footer Placeholder 3">
            <a:extLst>
              <a:ext uri="{FF2B5EF4-FFF2-40B4-BE49-F238E27FC236}">
                <a16:creationId xmlns:a16="http://schemas.microsoft.com/office/drawing/2014/main" id="{7AB3402B-8540-8FC4-A6B6-F97916C6AC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43B835F-54DF-5CC7-8420-ABE23C6F8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ADAFC9-F1CA-4F62-9148-69D80EEFC0EC}" type="slidenum">
              <a:rPr lang="en-GB" smtClean="0"/>
              <a:t>‹#›</a:t>
            </a:fld>
            <a:endParaRPr lang="en-GB"/>
          </a:p>
        </p:txBody>
      </p:sp>
    </p:spTree>
    <p:extLst>
      <p:ext uri="{BB962C8B-B14F-4D97-AF65-F5344CB8AC3E}">
        <p14:creationId xmlns:p14="http://schemas.microsoft.com/office/powerpoint/2010/main" val="32037180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2E094-A5E4-4367-A8D2-9DF6B8975ED4}" type="datetimeFigureOut">
              <a:rPr lang="en-GB" smtClean="0"/>
              <a:t>22/05/2023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98606-C6DE-4688-8953-FE006FF7EE31}" type="slidenum">
              <a:rPr lang="en-GB" smtClean="0"/>
              <a:t>‹#›</a:t>
            </a:fld>
            <a:endParaRPr lang="en-GB"/>
          </a:p>
        </p:txBody>
      </p:sp>
    </p:spTree>
    <p:extLst>
      <p:ext uri="{BB962C8B-B14F-4D97-AF65-F5344CB8AC3E}">
        <p14:creationId xmlns:p14="http://schemas.microsoft.com/office/powerpoint/2010/main" val="26573189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Most diverse group</a:t>
            </a:r>
          </a:p>
          <a:p>
            <a:r>
              <a:rPr lang="en-US" dirty="0"/>
              <a:t>Often overlooked </a:t>
            </a:r>
          </a:p>
          <a:p>
            <a:r>
              <a:rPr lang="en-US" dirty="0"/>
              <a:t>Protect invertebrates (most) other things protected </a:t>
            </a:r>
            <a:r>
              <a:rPr lang="en-US" dirty="0" err="1"/>
              <a:t>aswell</a:t>
            </a:r>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4</a:t>
            </a:fld>
            <a:endParaRPr lang="en-GB"/>
          </a:p>
        </p:txBody>
      </p:sp>
    </p:spTree>
    <p:extLst>
      <p:ext uri="{BB962C8B-B14F-4D97-AF65-F5344CB8AC3E}">
        <p14:creationId xmlns:p14="http://schemas.microsoft.com/office/powerpoint/2010/main" val="2988110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t>
            </a:r>
            <a:r>
              <a:rPr lang="en-GB" dirty="0"/>
              <a:t>odelling </a:t>
            </a:r>
            <a:r>
              <a:rPr lang="en-GB" baseline="0" dirty="0"/>
              <a:t>carried out by </a:t>
            </a:r>
            <a:r>
              <a:rPr lang="en-GB" dirty="0"/>
              <a:t>Liverpool Uni at the </a:t>
            </a:r>
            <a:r>
              <a:rPr lang="en-GB" baseline="0" dirty="0"/>
              <a:t>beginning of B-Lines project showing </a:t>
            </a:r>
            <a:r>
              <a:rPr lang="en-GB" dirty="0"/>
              <a:t>the</a:t>
            </a:r>
            <a:r>
              <a:rPr lang="en-GB" baseline="0" dirty="0"/>
              <a:t> speed of range expansion of species within a imaginary scenario within different habitat distributions. This modelling is based on electrical currents of flow and paths of least resistance. </a:t>
            </a:r>
            <a:endParaRPr lang="en-GB" dirty="0"/>
          </a:p>
          <a:p>
            <a:r>
              <a:rPr lang="en-GB" dirty="0"/>
              <a:t>Each square has same amount of habitat in different array</a:t>
            </a:r>
            <a:r>
              <a:rPr lang="en-GB" baseline="0" dirty="0"/>
              <a:t> – natural and unnatural </a:t>
            </a:r>
            <a:r>
              <a:rPr lang="en-GB" dirty="0"/>
              <a:t> </a:t>
            </a:r>
          </a:p>
          <a:p>
            <a:r>
              <a:rPr lang="en-GB" b="1" dirty="0"/>
              <a:t>Bottom left: </a:t>
            </a:r>
            <a:r>
              <a:rPr lang="en-GB" dirty="0"/>
              <a:t>Great in stable environment but provides</a:t>
            </a:r>
            <a:r>
              <a:rPr lang="en-GB" baseline="0" dirty="0"/>
              <a:t> </a:t>
            </a:r>
            <a:r>
              <a:rPr lang="en-GB" dirty="0"/>
              <a:t>little landscape movement </a:t>
            </a:r>
          </a:p>
          <a:p>
            <a:r>
              <a:rPr lang="en-GB" b="1" dirty="0"/>
              <a:t>Top left: </a:t>
            </a:r>
            <a:r>
              <a:rPr lang="en-GB" dirty="0"/>
              <a:t>Natural with scattered patches, much like our landscape. Lots of movement but no rapid spread as they move randomly across patches but don’t colonise quickly. </a:t>
            </a:r>
          </a:p>
          <a:p>
            <a:r>
              <a:rPr lang="en-GB" b="1" dirty="0"/>
              <a:t>Bottom right: </a:t>
            </a:r>
            <a:r>
              <a:rPr lang="en-GB" dirty="0"/>
              <a:t>works well as very connected</a:t>
            </a:r>
            <a:r>
              <a:rPr lang="en-GB" baseline="0" dirty="0"/>
              <a:t> but isn’t realistic </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Top middle </a:t>
            </a:r>
            <a:r>
              <a:rPr lang="en-GB" baseline="0" dirty="0"/>
              <a:t>- In absence of being able to create straight lines – we have </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Top right: </a:t>
            </a:r>
            <a:r>
              <a:rPr lang="en-GB" dirty="0"/>
              <a:t>B-Lines style- stepping stones between habitat lumps of habitat with rapid movement.</a:t>
            </a:r>
            <a:r>
              <a:rPr lang="en-GB" baseline="0" dirty="0"/>
              <a:t> </a:t>
            </a:r>
            <a:r>
              <a:rPr lang="en-GB" dirty="0"/>
              <a:t>Ability to move across</a:t>
            </a:r>
            <a:r>
              <a:rPr lang="en-GB" baseline="0" dirty="0"/>
              <a:t> a landscape </a:t>
            </a:r>
          </a:p>
        </p:txBody>
      </p:sp>
      <p:sp>
        <p:nvSpPr>
          <p:cNvPr id="4" name="Slide Number Placeholder 3"/>
          <p:cNvSpPr>
            <a:spLocks noGrp="1"/>
          </p:cNvSpPr>
          <p:nvPr>
            <p:ph type="sldNum" sz="quarter" idx="10"/>
          </p:nvPr>
        </p:nvSpPr>
        <p:spPr/>
        <p:txBody>
          <a:bodyPr/>
          <a:lstStyle/>
          <a:p>
            <a:fld id="{81F27837-9419-4E65-9524-B848F067E0AE}"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193257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Mapping carried out by Cumbria Biological Data Centre (developer of the ArcGIS B-Lines</a:t>
            </a:r>
            <a:r>
              <a:rPr lang="en-GB" baseline="0" dirty="0"/>
              <a:t> methodology)</a:t>
            </a:r>
          </a:p>
          <a:p>
            <a:pPr marL="0" indent="0">
              <a:buFont typeface="Arial" panose="020B0604020202020204" pitchFamily="34" charset="0"/>
              <a:buNone/>
            </a:pPr>
            <a:r>
              <a:rPr lang="en-GB" baseline="0" dirty="0"/>
              <a:t>Liaison with Bristol Environmental Records Centre</a:t>
            </a:r>
          </a:p>
          <a:p>
            <a:pPr marL="0" indent="0">
              <a:buFont typeface="Arial" panose="020B0604020202020204" pitchFamily="34" charset="0"/>
              <a:buNone/>
            </a:pPr>
            <a:r>
              <a:rPr lang="en-GB" baseline="0" dirty="0"/>
              <a:t>Data largely provided by Natural England, Avon Wildlife Trust, Council partners and BRERC </a:t>
            </a:r>
          </a:p>
          <a:p>
            <a:pPr marL="0" indent="0">
              <a:buFont typeface="Arial" panose="020B0604020202020204" pitchFamily="34" charset="0"/>
              <a:buNone/>
            </a:pPr>
            <a:r>
              <a:rPr lang="en-GB" baseline="0" dirty="0"/>
              <a:t>Mapping workshop attended by wide range of partners including LAs, NE, National Trust, BRERC</a:t>
            </a:r>
            <a:endParaRPr lang="en-GB" dirty="0"/>
          </a:p>
        </p:txBody>
      </p:sp>
      <p:sp>
        <p:nvSpPr>
          <p:cNvPr id="4" name="Slide Number Placeholder 3"/>
          <p:cNvSpPr>
            <a:spLocks noGrp="1"/>
          </p:cNvSpPr>
          <p:nvPr>
            <p:ph type="sldNum" sz="quarter" idx="10"/>
          </p:nvPr>
        </p:nvSpPr>
        <p:spPr/>
        <p:txBody>
          <a:bodyPr/>
          <a:lstStyle/>
          <a:p>
            <a:fld id="{81F27837-9419-4E65-9524-B848F067E0AE}" type="slidenum">
              <a:rPr lang="en-GB" smtClean="0"/>
              <a:t>41</a:t>
            </a:fld>
            <a:endParaRPr lang="en-GB" dirty="0"/>
          </a:p>
        </p:txBody>
      </p:sp>
    </p:spTree>
    <p:extLst>
      <p:ext uri="{BB962C8B-B14F-4D97-AF65-F5344CB8AC3E}">
        <p14:creationId xmlns:p14="http://schemas.microsoft.com/office/powerpoint/2010/main" val="95414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Main funders – Cory Environmental Trust in Britain and </a:t>
            </a:r>
            <a:r>
              <a:rPr lang="en-GB" dirty="0" err="1"/>
              <a:t>Ibstock</a:t>
            </a:r>
            <a:r>
              <a:rPr lang="en-GB" dirty="0"/>
              <a:t> Cory Environmental Trust. Also Natural England, Wessex Water, Bristol City Council, B&amp;NES,</a:t>
            </a:r>
            <a:r>
              <a:rPr lang="en-GB" baseline="0" dirty="0"/>
              <a:t> South Gloucestershire Council, February Foundation, </a:t>
            </a:r>
            <a:r>
              <a:rPr lang="en-GB" baseline="0" dirty="0" err="1"/>
              <a:t>D’oyly</a:t>
            </a:r>
            <a:r>
              <a:rPr lang="en-GB" baseline="0" dirty="0"/>
              <a:t> Carte Charitable Trust</a:t>
            </a:r>
            <a:endParaRPr lang="en-GB" dirty="0"/>
          </a:p>
        </p:txBody>
      </p:sp>
      <p:sp>
        <p:nvSpPr>
          <p:cNvPr id="4" name="Slide Number Placeholder 3"/>
          <p:cNvSpPr>
            <a:spLocks noGrp="1"/>
          </p:cNvSpPr>
          <p:nvPr>
            <p:ph type="sldNum" sz="quarter" idx="10"/>
          </p:nvPr>
        </p:nvSpPr>
        <p:spPr/>
        <p:txBody>
          <a:bodyPr/>
          <a:lstStyle/>
          <a:p>
            <a:fld id="{81F27837-9419-4E65-9524-B848F067E0AE}" type="slidenum">
              <a:rPr lang="en-GB" smtClean="0">
                <a:solidFill>
                  <a:prstClr val="black"/>
                </a:solidFill>
              </a:rPr>
              <a:pPr/>
              <a:t>45</a:t>
            </a:fld>
            <a:endParaRPr lang="en-GB" dirty="0">
              <a:solidFill>
                <a:prstClr val="black"/>
              </a:solidFill>
            </a:endParaRPr>
          </a:p>
        </p:txBody>
      </p:sp>
    </p:spTree>
    <p:extLst>
      <p:ext uri="{BB962C8B-B14F-4D97-AF65-F5344CB8AC3E}">
        <p14:creationId xmlns:p14="http://schemas.microsoft.com/office/powerpoint/2010/main" val="17398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100,000£ </a:t>
            </a:r>
          </a:p>
          <a:p>
            <a:r>
              <a:rPr lang="en-US" dirty="0"/>
              <a:t>30ha</a:t>
            </a:r>
          </a:p>
          <a:p>
            <a:r>
              <a:rPr lang="en-US" dirty="0"/>
              <a:t>3 years (from September)</a:t>
            </a:r>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48</a:t>
            </a:fld>
            <a:endParaRPr lang="en-GB"/>
          </a:p>
        </p:txBody>
      </p:sp>
    </p:spTree>
    <p:extLst>
      <p:ext uri="{BB962C8B-B14F-4D97-AF65-F5344CB8AC3E}">
        <p14:creationId xmlns:p14="http://schemas.microsoft.com/office/powerpoint/2010/main" val="2188516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Map completed in December 2014</a:t>
            </a:r>
          </a:p>
        </p:txBody>
      </p:sp>
      <p:sp>
        <p:nvSpPr>
          <p:cNvPr id="4" name="Slide Number Placeholder 3"/>
          <p:cNvSpPr>
            <a:spLocks noGrp="1"/>
          </p:cNvSpPr>
          <p:nvPr>
            <p:ph type="sldNum" sz="quarter" idx="10"/>
          </p:nvPr>
        </p:nvSpPr>
        <p:spPr/>
        <p:txBody>
          <a:bodyPr/>
          <a:lstStyle/>
          <a:p>
            <a:fld id="{81F27837-9419-4E65-9524-B848F067E0AE}" type="slidenum">
              <a:rPr lang="en-GB" smtClean="0"/>
              <a:t>49</a:t>
            </a:fld>
            <a:endParaRPr lang="en-GB" dirty="0"/>
          </a:p>
        </p:txBody>
      </p:sp>
    </p:spTree>
    <p:extLst>
      <p:ext uri="{BB962C8B-B14F-4D97-AF65-F5344CB8AC3E}">
        <p14:creationId xmlns:p14="http://schemas.microsoft.com/office/powerpoint/2010/main" val="543316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weald BOA</a:t>
            </a:r>
          </a:p>
          <a:p>
            <a:r>
              <a:rPr lang="en-US" dirty="0"/>
              <a:t>Important Invertebrate Area </a:t>
            </a:r>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51</a:t>
            </a:fld>
            <a:endParaRPr lang="en-GB"/>
          </a:p>
        </p:txBody>
      </p:sp>
    </p:spTree>
    <p:extLst>
      <p:ext uri="{BB962C8B-B14F-4D97-AF65-F5344CB8AC3E}">
        <p14:creationId xmlns:p14="http://schemas.microsoft.com/office/powerpoint/2010/main" val="417341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27837-9419-4E65-9524-B848F067E0AE}" type="slidenum">
              <a:rPr lang="en-GB" smtClean="0">
                <a:solidFill>
                  <a:prstClr val="black"/>
                </a:solidFill>
              </a:rPr>
              <a:pPr/>
              <a:t>52</a:t>
            </a:fld>
            <a:endParaRPr lang="en-GB" dirty="0">
              <a:solidFill>
                <a:prstClr val="black"/>
              </a:solidFill>
            </a:endParaRPr>
          </a:p>
        </p:txBody>
      </p:sp>
    </p:spTree>
    <p:extLst>
      <p:ext uri="{BB962C8B-B14F-4D97-AF65-F5344CB8AC3E}">
        <p14:creationId xmlns:p14="http://schemas.microsoft.com/office/powerpoint/2010/main" val="342434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27837-9419-4E65-9524-B848F067E0AE}" type="slidenum">
              <a:rPr lang="en-GB" smtClean="0">
                <a:solidFill>
                  <a:prstClr val="black"/>
                </a:solidFill>
              </a:rPr>
              <a:pPr/>
              <a:t>53</a:t>
            </a:fld>
            <a:endParaRPr lang="en-GB" dirty="0">
              <a:solidFill>
                <a:prstClr val="black"/>
              </a:solidFill>
            </a:endParaRPr>
          </a:p>
        </p:txBody>
      </p:sp>
    </p:spTree>
    <p:extLst>
      <p:ext uri="{BB962C8B-B14F-4D97-AF65-F5344CB8AC3E}">
        <p14:creationId xmlns:p14="http://schemas.microsoft.com/office/powerpoint/2010/main" val="342434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RESTORATION</a:t>
            </a:r>
            <a:r>
              <a:rPr lang="en-GB" baseline="0" dirty="0"/>
              <a:t> (</a:t>
            </a:r>
            <a:r>
              <a:rPr lang="en-GB" baseline="0" dirty="0" err="1"/>
              <a:t>spp</a:t>
            </a:r>
            <a:r>
              <a:rPr lang="en-GB" baseline="0" dirty="0"/>
              <a:t> poor grassland </a:t>
            </a:r>
            <a:r>
              <a:rPr lang="en-GB" baseline="0" dirty="0" err="1"/>
              <a:t>oversown</a:t>
            </a:r>
            <a:r>
              <a:rPr lang="en-GB" baseline="0" dirty="0"/>
              <a:t>) </a:t>
            </a:r>
            <a:r>
              <a:rPr lang="en-GB" dirty="0"/>
              <a:t>Set aside from arable/steep</a:t>
            </a:r>
            <a:r>
              <a:rPr lang="en-GB" baseline="0" dirty="0"/>
              <a:t> bank. Plug planting has been carried out and was looking very flowery – </a:t>
            </a:r>
            <a:r>
              <a:rPr lang="en-GB" b="1" baseline="0" dirty="0"/>
              <a:t>oxeye daisy, buttercup, pignut….</a:t>
            </a:r>
          </a:p>
          <a:p>
            <a:endParaRPr lang="en-GB" dirty="0"/>
          </a:p>
          <a:p>
            <a:r>
              <a:rPr lang="en-GB" dirty="0"/>
              <a:t>Many common</a:t>
            </a:r>
            <a:r>
              <a:rPr lang="en-GB" baseline="0" dirty="0"/>
              <a:t> blues and ringlets. Many Silver Y moths. Few bumblebees. (Adjacent field OSR)</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81F27837-9419-4E65-9524-B848F067E0AE}" type="slidenum">
              <a:rPr lang="en-GB" smtClean="0">
                <a:solidFill>
                  <a:prstClr val="black"/>
                </a:solidFill>
              </a:rPr>
              <a:pPr/>
              <a:t>57</a:t>
            </a:fld>
            <a:endParaRPr lang="en-GB" dirty="0">
              <a:solidFill>
                <a:prstClr val="black"/>
              </a:solidFill>
            </a:endParaRPr>
          </a:p>
        </p:txBody>
      </p:sp>
    </p:spTree>
    <p:extLst>
      <p:ext uri="{BB962C8B-B14F-4D97-AF65-F5344CB8AC3E}">
        <p14:creationId xmlns:p14="http://schemas.microsoft.com/office/powerpoint/2010/main" val="342434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C0D1B172-F239-4690-659E-3FAC5B4A12C6}"/>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Rectangle 3">
            <a:extLst>
              <a:ext uri="{FF2B5EF4-FFF2-40B4-BE49-F238E27FC236}">
                <a16:creationId xmlns:a16="http://schemas.microsoft.com/office/drawing/2014/main" id="{77D64D00-2F77-86F8-A2C7-F9E6A71DFA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17</a:t>
            </a:fld>
            <a:endParaRPr lang="en-GB"/>
          </a:p>
        </p:txBody>
      </p:sp>
    </p:spTree>
    <p:extLst>
      <p:ext uri="{BB962C8B-B14F-4D97-AF65-F5344CB8AC3E}">
        <p14:creationId xmlns:p14="http://schemas.microsoft.com/office/powerpoint/2010/main" val="3112690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18</a:t>
            </a:fld>
            <a:endParaRPr lang="en-GB"/>
          </a:p>
        </p:txBody>
      </p:sp>
    </p:spTree>
    <p:extLst>
      <p:ext uri="{BB962C8B-B14F-4D97-AF65-F5344CB8AC3E}">
        <p14:creationId xmlns:p14="http://schemas.microsoft.com/office/powerpoint/2010/main" val="2669646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area low Grazing, extreme weather, abundant devil’s-bit scabious, parasitic wasp</a:t>
            </a:r>
          </a:p>
          <a:p>
            <a:r>
              <a:rPr lang="en-US" dirty="0"/>
              <a:t>Massive 20</a:t>
            </a:r>
            <a:r>
              <a:rPr lang="en-US" baseline="30000" dirty="0"/>
              <a:t>th</a:t>
            </a:r>
            <a:r>
              <a:rPr lang="en-US" dirty="0"/>
              <a:t> century decline</a:t>
            </a:r>
          </a:p>
          <a:p>
            <a:r>
              <a:rPr lang="en-US" dirty="0"/>
              <a:t>100m dispersal from emergence</a:t>
            </a:r>
          </a:p>
          <a:p>
            <a:endParaRPr lang="en-US" dirty="0"/>
          </a:p>
          <a:p>
            <a:r>
              <a:rPr lang="en-US" dirty="0"/>
              <a:t>Unnaturally stable – conservation pursuit </a:t>
            </a:r>
          </a:p>
          <a:p>
            <a:r>
              <a:rPr lang="en-US" dirty="0"/>
              <a:t>^ requires </a:t>
            </a:r>
            <a:r>
              <a:rPr lang="en-US" dirty="0" err="1"/>
              <a:t>indepth</a:t>
            </a:r>
            <a:r>
              <a:rPr lang="en-US" dirty="0"/>
              <a:t> knowledge of complicated life history</a:t>
            </a:r>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19</a:t>
            </a:fld>
            <a:endParaRPr lang="en-GB"/>
          </a:p>
        </p:txBody>
      </p:sp>
    </p:spTree>
    <p:extLst>
      <p:ext uri="{BB962C8B-B14F-4D97-AF65-F5344CB8AC3E}">
        <p14:creationId xmlns:p14="http://schemas.microsoft.com/office/powerpoint/2010/main" val="182746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20</a:t>
            </a:fld>
            <a:endParaRPr lang="en-GB"/>
          </a:p>
        </p:txBody>
      </p:sp>
    </p:spTree>
    <p:extLst>
      <p:ext uri="{BB962C8B-B14F-4D97-AF65-F5344CB8AC3E}">
        <p14:creationId xmlns:p14="http://schemas.microsoft.com/office/powerpoint/2010/main" val="371449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22</a:t>
            </a:fld>
            <a:endParaRPr lang="en-GB"/>
          </a:p>
        </p:txBody>
      </p:sp>
    </p:spTree>
    <p:extLst>
      <p:ext uri="{BB962C8B-B14F-4D97-AF65-F5344CB8AC3E}">
        <p14:creationId xmlns:p14="http://schemas.microsoft.com/office/powerpoint/2010/main" val="159139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898606-C6DE-4688-8953-FE006FF7EE31}" type="slidenum">
              <a:rPr lang="en-GB" smtClean="0"/>
              <a:t>38</a:t>
            </a:fld>
            <a:endParaRPr lang="en-GB"/>
          </a:p>
        </p:txBody>
      </p:sp>
    </p:spTree>
    <p:extLst>
      <p:ext uri="{BB962C8B-B14F-4D97-AF65-F5344CB8AC3E}">
        <p14:creationId xmlns:p14="http://schemas.microsoft.com/office/powerpoint/2010/main" val="157422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539707-EED0-4EA7-8278-7E414C4E4054}" type="slidenum">
              <a:rPr lang="en-GB" smtClean="0"/>
              <a:t>39</a:t>
            </a:fld>
            <a:endParaRPr lang="en-GB"/>
          </a:p>
        </p:txBody>
      </p:sp>
    </p:spTree>
    <p:extLst>
      <p:ext uri="{BB962C8B-B14F-4D97-AF65-F5344CB8AC3E}">
        <p14:creationId xmlns:p14="http://schemas.microsoft.com/office/powerpoint/2010/main" val="174676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00791F-8935-4728-BA86-6EA1EF8F99C8}"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353254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00791F-8935-4728-BA86-6EA1EF8F99C8}"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362697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00791F-8935-4728-BA86-6EA1EF8F99C8}"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2218708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108636" y="2021"/>
            <a:ext cx="8083662" cy="1080120"/>
          </a:xfrm>
          <a:prstGeom prst="rect">
            <a:avLst/>
          </a:prstGeom>
          <a:solidFill>
            <a:srgbClr val="393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p:cNvSpPr/>
          <p:nvPr userDrawn="1"/>
        </p:nvSpPr>
        <p:spPr>
          <a:xfrm>
            <a:off x="-12772" y="6669360"/>
            <a:ext cx="9162356" cy="216024"/>
          </a:xfrm>
          <a:prstGeom prst="rect">
            <a:avLst/>
          </a:prstGeom>
          <a:solidFill>
            <a:srgbClr val="FFE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FFE99D"/>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70" y="0"/>
            <a:ext cx="991104" cy="1080120"/>
          </a:xfrm>
          <a:prstGeom prst="rect">
            <a:avLst/>
          </a:prstGeom>
        </p:spPr>
      </p:pic>
    </p:spTree>
    <p:extLst>
      <p:ext uri="{BB962C8B-B14F-4D97-AF65-F5344CB8AC3E}">
        <p14:creationId xmlns:p14="http://schemas.microsoft.com/office/powerpoint/2010/main" val="4164333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138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904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301625" y="1600200"/>
            <a:ext cx="4194175" cy="4498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194175" cy="2173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25888"/>
            <a:ext cx="4194175" cy="21732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301625" y="6245225"/>
            <a:ext cx="2289175" cy="476250"/>
          </a:xfrm>
          <a:prstGeom prst="rect">
            <a:avLst/>
          </a:prstGeom>
        </p:spPr>
        <p:txBody>
          <a:bodyPr/>
          <a:lstStyle>
            <a:lvl1pPr>
              <a:defRPr/>
            </a:lvl1pPr>
          </a:lstStyle>
          <a:p>
            <a:endParaRPr lang="en-GB">
              <a:solidFill>
                <a:prstClr val="black"/>
              </a:solidFill>
            </a:endParaRPr>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GB">
              <a:solidFill>
                <a:prstClr val="black"/>
              </a:solidFill>
            </a:endParaRPr>
          </a:p>
        </p:txBody>
      </p:sp>
      <p:sp>
        <p:nvSpPr>
          <p:cNvPr id="8" name="Slide Number Placeholder 7"/>
          <p:cNvSpPr>
            <a:spLocks noGrp="1"/>
          </p:cNvSpPr>
          <p:nvPr>
            <p:ph type="sldNum" sz="quarter" idx="12"/>
          </p:nvPr>
        </p:nvSpPr>
        <p:spPr>
          <a:xfrm>
            <a:off x="6553200" y="6245225"/>
            <a:ext cx="2289175" cy="476250"/>
          </a:xfrm>
          <a:prstGeom prst="rect">
            <a:avLst/>
          </a:prstGeom>
        </p:spPr>
        <p:txBody>
          <a:bodyPr/>
          <a:lstStyle>
            <a:lvl1pPr>
              <a:defRPr/>
            </a:lvl1pPr>
          </a:lstStyle>
          <a:p>
            <a:fld id="{5CAB25BA-4101-4723-8888-F7A56AA5E1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0720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00791F-8935-4728-BA86-6EA1EF8F99C8}"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125818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00791F-8935-4728-BA86-6EA1EF8F99C8}"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2575453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00791F-8935-4728-BA86-6EA1EF8F99C8}" type="datetimeFigureOut">
              <a:rPr lang="en-GB" smtClean="0"/>
              <a:t>22/05/2023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199497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00791F-8935-4728-BA86-6EA1EF8F99C8}" type="datetimeFigureOut">
              <a:rPr lang="en-GB" smtClean="0"/>
              <a:t>22/05/2023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2574214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00791F-8935-4728-BA86-6EA1EF8F99C8}" type="datetimeFigureOut">
              <a:rPr lang="en-GB" smtClean="0"/>
              <a:t>22/05/2023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12809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0791F-8935-4728-BA86-6EA1EF8F99C8}" type="datetimeFigureOut">
              <a:rPr lang="en-GB" smtClean="0"/>
              <a:t>22/05/2023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301120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00791F-8935-4728-BA86-6EA1EF8F99C8}" type="datetimeFigureOut">
              <a:rPr lang="en-GB" smtClean="0"/>
              <a:t>22/05/2023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145833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00791F-8935-4728-BA86-6EA1EF8F99C8}" type="datetimeFigureOut">
              <a:rPr lang="en-GB" smtClean="0"/>
              <a:t>22/05/2023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C2837C-52FF-482B-A309-A619F7EA772B}" type="slidenum">
              <a:rPr lang="en-GB" smtClean="0"/>
              <a:t>‹#›</a:t>
            </a:fld>
            <a:endParaRPr lang="en-GB"/>
          </a:p>
        </p:txBody>
      </p:sp>
    </p:spTree>
    <p:extLst>
      <p:ext uri="{BB962C8B-B14F-4D97-AF65-F5344CB8AC3E}">
        <p14:creationId xmlns:p14="http://schemas.microsoft.com/office/powerpoint/2010/main" val="248662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0791F-8935-4728-BA86-6EA1EF8F99C8}" type="datetimeFigureOut">
              <a:rPr lang="en-GB" smtClean="0"/>
              <a:t>22/05/2023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2837C-52FF-482B-A309-A619F7EA772B}" type="slidenum">
              <a:rPr lang="en-GB" smtClean="0"/>
              <a:t>‹#›</a:t>
            </a:fld>
            <a:endParaRPr lang="en-GB"/>
          </a:p>
        </p:txBody>
      </p:sp>
    </p:spTree>
    <p:extLst>
      <p:ext uri="{BB962C8B-B14F-4D97-AF65-F5344CB8AC3E}">
        <p14:creationId xmlns:p14="http://schemas.microsoft.com/office/powerpoint/2010/main" val="42785390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uk/imgres?um=1&amp;sa=N&amp;biw=1366&amp;bih=649&amp;hl=en&amp;tbm=isch&amp;tbnid=1-Hu5NaaSZenCM:&amp;imgrefurl=http://www.rspb.org.uk/ourwork/science/stateofnature/foreword.aspx&amp;docid=JXQ42r8lqmIJ6M&amp;imgurl=http://www.rspb.org.uk/Images/david_attenborough_tcm9-345814.jpg?width=768&amp;height=432&amp;crop=auto&amp;w=768&amp;h=432&amp;ei=vSgwUvS2OIfJ0wWrv4HoBg&amp;zoom=1&amp;ved=1t:3588,r:1,s:0,i:85" TargetMode="External"/><Relationship Id="rId7" Type="http://schemas.openxmlformats.org/officeDocument/2006/relationships/image" Target="../media/image24.jpeg"/><Relationship Id="rId2" Type="http://schemas.openxmlformats.org/officeDocument/2006/relationships/hyperlink" Target="http://www.google.co.uk/imgres?um=1&amp;sa=N&amp;biw=1366&amp;bih=649&amp;hl=en&amp;tbm=isch&amp;tbnid=AqO5TGoNRFmUuM:&amp;imgrefurl=http://www.wildlifetrusts.org/node/47972&amp;docid=9o2wITXzBnd0KM&amp;imgurl=http://www.wildlifetrusts.org/sites/default/files/imagecache/page_image_medium//sites/default/files/main-photos/sir_david_attenborough_ttnp_1.jpg&amp;w=445&amp;h=286&amp;ei=vSgwUvS2OIfJ0wWrv4HoBg&amp;zoom=1&amp;ved=1t:3588,r:0,s:0,i:82" TargetMode="Externa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jpe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jpe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gif"/><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png"/><Relationship Id="rId22"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g"/><Relationship Id="rId7"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g"/></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hyperlink" Target="https://www.buglife.org.uk/our-work/b-lin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05064"/>
            <a:ext cx="9144000" cy="1200329"/>
          </a:xfrm>
          <a:prstGeom prst="rect">
            <a:avLst/>
          </a:prstGeom>
          <a:noFill/>
        </p:spPr>
        <p:txBody>
          <a:bodyPr wrap="square" rtlCol="0">
            <a:spAutoFit/>
          </a:bodyPr>
          <a:lstStyle/>
          <a:p>
            <a:pPr algn="ctr"/>
            <a:r>
              <a:rPr lang="en-GB" sz="3600" b="1" dirty="0"/>
              <a:t>Pollinators – National Strategies and Action Plans</a:t>
            </a:r>
            <a:r>
              <a:rPr lang="en-GB" sz="3200" dirty="0"/>
              <a:t>	</a:t>
            </a:r>
          </a:p>
        </p:txBody>
      </p:sp>
      <p:pic>
        <p:nvPicPr>
          <p:cNvPr id="4" name="Picture 3">
            <a:extLst>
              <a:ext uri="{FF2B5EF4-FFF2-40B4-BE49-F238E27FC236}">
                <a16:creationId xmlns:a16="http://schemas.microsoft.com/office/drawing/2014/main" id="{A84F311D-4AF9-6F14-E500-5F9B294AA148}"/>
              </a:ext>
            </a:extLst>
          </p:cNvPr>
          <p:cNvPicPr>
            <a:picLocks noChangeAspect="1"/>
          </p:cNvPicPr>
          <p:nvPr/>
        </p:nvPicPr>
        <p:blipFill rotWithShape="1">
          <a:blip r:embed="rId2"/>
          <a:srcRect l="64623" t="11594" r="7075" b="12599"/>
          <a:stretch/>
        </p:blipFill>
        <p:spPr>
          <a:xfrm>
            <a:off x="1" y="0"/>
            <a:ext cx="9224310" cy="6858000"/>
          </a:xfrm>
          <a:prstGeom prst="rect">
            <a:avLst/>
          </a:prstGeom>
        </p:spPr>
      </p:pic>
      <p:sp>
        <p:nvSpPr>
          <p:cNvPr id="5" name="TextBox 4">
            <a:extLst>
              <a:ext uri="{FF2B5EF4-FFF2-40B4-BE49-F238E27FC236}">
                <a16:creationId xmlns:a16="http://schemas.microsoft.com/office/drawing/2014/main" id="{11BFD19F-F5A7-F333-4D1B-868B944B3158}"/>
              </a:ext>
            </a:extLst>
          </p:cNvPr>
          <p:cNvSpPr txBox="1"/>
          <p:nvPr/>
        </p:nvSpPr>
        <p:spPr>
          <a:xfrm>
            <a:off x="138023" y="3881953"/>
            <a:ext cx="9005977" cy="1446550"/>
          </a:xfrm>
          <a:prstGeom prst="rect">
            <a:avLst/>
          </a:prstGeom>
          <a:solidFill>
            <a:schemeClr val="bg1"/>
          </a:solidFill>
        </p:spPr>
        <p:txBody>
          <a:bodyPr wrap="square" rtlCol="0">
            <a:spAutoFit/>
          </a:bodyPr>
          <a:lstStyle/>
          <a:p>
            <a:pPr algn="ctr"/>
            <a:r>
              <a:rPr lang="en-US" sz="3200" b="1" dirty="0"/>
              <a:t>Surrey B-Lines &amp; </a:t>
            </a:r>
            <a:r>
              <a:rPr lang="en-US" sz="3200" b="1" dirty="0" err="1"/>
              <a:t>Haslemere</a:t>
            </a:r>
            <a:endParaRPr lang="en-US" sz="3200" b="1" dirty="0"/>
          </a:p>
          <a:p>
            <a:pPr algn="ctr"/>
            <a:r>
              <a:rPr lang="en-GB" sz="2800" b="1" dirty="0">
                <a:solidFill>
                  <a:schemeClr val="accent1">
                    <a:lumMod val="75000"/>
                  </a:schemeClr>
                </a:solidFill>
              </a:rPr>
              <a:t>Louis Harrington-Edmans - </a:t>
            </a:r>
            <a:r>
              <a:rPr lang="en-GB" sz="2800" dirty="0">
                <a:solidFill>
                  <a:schemeClr val="accent1">
                    <a:lumMod val="75000"/>
                  </a:schemeClr>
                </a:solidFill>
              </a:rPr>
              <a:t>Space4Nature Conservation Officer</a:t>
            </a:r>
          </a:p>
        </p:txBody>
      </p:sp>
    </p:spTree>
    <p:extLst>
      <p:ext uri="{BB962C8B-B14F-4D97-AF65-F5344CB8AC3E}">
        <p14:creationId xmlns:p14="http://schemas.microsoft.com/office/powerpoint/2010/main" val="427204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 flower&#10;&#10;Description automatically generated">
            <a:extLst>
              <a:ext uri="{FF2B5EF4-FFF2-40B4-BE49-F238E27FC236}">
                <a16:creationId xmlns:a16="http://schemas.microsoft.com/office/drawing/2014/main" id="{CD5BB485-1BBC-8900-20A4-467940123C1B}"/>
              </a:ext>
            </a:extLst>
          </p:cNvPr>
          <p:cNvPicPr>
            <a:picLocks noChangeAspect="1"/>
          </p:cNvPicPr>
          <p:nvPr/>
        </p:nvPicPr>
        <p:blipFill rotWithShape="1">
          <a:blip r:embed="rId2">
            <a:extLst>
              <a:ext uri="{28A0092B-C50C-407E-A947-70E740481C1C}">
                <a14:useLocalDpi xmlns:a14="http://schemas.microsoft.com/office/drawing/2010/main" val="0"/>
              </a:ext>
            </a:extLst>
          </a:blip>
          <a:srcRect l="13811" r="12718" b="26528"/>
          <a:stretch/>
        </p:blipFill>
        <p:spPr>
          <a:xfrm>
            <a:off x="1" y="0"/>
            <a:ext cx="9144000" cy="6858000"/>
          </a:xfrm>
          <a:prstGeom prst="rect">
            <a:avLst/>
          </a:prstGeom>
        </p:spPr>
      </p:pic>
      <p:sp>
        <p:nvSpPr>
          <p:cNvPr id="6" name="Rectangle 4">
            <a:extLst>
              <a:ext uri="{FF2B5EF4-FFF2-40B4-BE49-F238E27FC236}">
                <a16:creationId xmlns:a16="http://schemas.microsoft.com/office/drawing/2014/main" id="{54E4ED38-83D5-F6AB-1DFC-A22747146911}"/>
              </a:ext>
            </a:extLst>
          </p:cNvPr>
          <p:cNvSpPr>
            <a:spLocks noChangeArrowheads="1"/>
          </p:cNvSpPr>
          <p:nvPr/>
        </p:nvSpPr>
        <p:spPr bwMode="auto">
          <a:xfrm>
            <a:off x="68264" y="6385128"/>
            <a:ext cx="3274999" cy="369332"/>
          </a:xfrm>
          <a:prstGeom prst="rect">
            <a:avLst/>
          </a:prstGeom>
          <a:noFill/>
          <a:ln w="9525">
            <a:noFill/>
            <a:miter lim="800000"/>
            <a:headEnd/>
            <a:tailEnd/>
          </a:ln>
          <a:effectLst/>
        </p:spPr>
        <p:txBody>
          <a:bodyPr wrap="none">
            <a:spAutoFit/>
          </a:bodyPr>
          <a:lstStyle/>
          <a:p>
            <a:pPr>
              <a:defRPr/>
            </a:pPr>
            <a:r>
              <a:rPr lang="en-US" b="1" i="1" dirty="0">
                <a:solidFill>
                  <a:schemeClr val="bg1"/>
                </a:solidFill>
                <a:effectLst>
                  <a:outerShdw blurRad="38100" dist="38100" dir="2700000" algn="tl">
                    <a:srgbClr val="808080"/>
                  </a:outerShdw>
                </a:effectLst>
              </a:rPr>
              <a:t>Rose Chaffer – Yateley Common </a:t>
            </a:r>
            <a:endParaRPr lang="en-GB" b="1" i="1" dirty="0">
              <a:solidFill>
                <a:schemeClr val="bg1"/>
              </a:solidFill>
              <a:effectLst>
                <a:outerShdw blurRad="38100" dist="38100" dir="2700000" algn="tl">
                  <a:srgbClr val="808080"/>
                </a:outerShdw>
              </a:effectLst>
            </a:endParaRPr>
          </a:p>
        </p:txBody>
      </p:sp>
      <p:sp>
        <p:nvSpPr>
          <p:cNvPr id="7" name="Rectangle 5">
            <a:extLst>
              <a:ext uri="{FF2B5EF4-FFF2-40B4-BE49-F238E27FC236}">
                <a16:creationId xmlns:a16="http://schemas.microsoft.com/office/drawing/2014/main" id="{CA1302CF-FAD5-97E2-2B7F-6A5B4EF90A50}"/>
              </a:ext>
            </a:extLst>
          </p:cNvPr>
          <p:cNvSpPr>
            <a:spLocks noChangeArrowheads="1"/>
          </p:cNvSpPr>
          <p:nvPr/>
        </p:nvSpPr>
        <p:spPr bwMode="auto">
          <a:xfrm>
            <a:off x="6355031" y="6385128"/>
            <a:ext cx="2788969"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Louis Harrington-Edmans</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3023832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tterfly on a flower&#10;&#10;Description automatically generated">
            <a:extLst>
              <a:ext uri="{FF2B5EF4-FFF2-40B4-BE49-F238E27FC236}">
                <a16:creationId xmlns:a16="http://schemas.microsoft.com/office/drawing/2014/main" id="{5A336F21-B258-B374-E8BB-EE89E207537D}"/>
              </a:ext>
            </a:extLst>
          </p:cNvPr>
          <p:cNvPicPr>
            <a:picLocks noChangeAspect="1"/>
          </p:cNvPicPr>
          <p:nvPr/>
        </p:nvPicPr>
        <p:blipFill rotWithShape="1">
          <a:blip r:embed="rId2">
            <a:extLst>
              <a:ext uri="{28A0092B-C50C-407E-A947-70E740481C1C}">
                <a14:useLocalDpi xmlns:a14="http://schemas.microsoft.com/office/drawing/2010/main" val="0"/>
              </a:ext>
            </a:extLst>
          </a:blip>
          <a:srcRect l="15730" t="20139" b="18948"/>
          <a:stretch/>
        </p:blipFill>
        <p:spPr>
          <a:xfrm>
            <a:off x="-1983878" y="-43835"/>
            <a:ext cx="12651878" cy="6901835"/>
          </a:xfrm>
          <a:prstGeom prst="rect">
            <a:avLst/>
          </a:prstGeom>
        </p:spPr>
      </p:pic>
      <p:sp>
        <p:nvSpPr>
          <p:cNvPr id="4" name="Rectangle 4">
            <a:extLst>
              <a:ext uri="{FF2B5EF4-FFF2-40B4-BE49-F238E27FC236}">
                <a16:creationId xmlns:a16="http://schemas.microsoft.com/office/drawing/2014/main" id="{55105D21-8432-A134-0973-1A21236CB259}"/>
              </a:ext>
            </a:extLst>
          </p:cNvPr>
          <p:cNvSpPr>
            <a:spLocks noChangeArrowheads="1"/>
          </p:cNvSpPr>
          <p:nvPr/>
        </p:nvSpPr>
        <p:spPr bwMode="auto">
          <a:xfrm>
            <a:off x="0" y="6404692"/>
            <a:ext cx="2521844" cy="369332"/>
          </a:xfrm>
          <a:prstGeom prst="rect">
            <a:avLst/>
          </a:prstGeom>
          <a:noFill/>
          <a:ln w="9525">
            <a:noFill/>
            <a:miter lim="800000"/>
            <a:headEnd/>
            <a:tailEnd/>
          </a:ln>
          <a:effectLst/>
        </p:spPr>
        <p:txBody>
          <a:bodyPr wrap="none">
            <a:spAutoFit/>
          </a:bodyPr>
          <a:lstStyle/>
          <a:p>
            <a:pPr>
              <a:defRPr/>
            </a:pPr>
            <a:r>
              <a:rPr lang="en-US" b="1" i="1" dirty="0">
                <a:solidFill>
                  <a:schemeClr val="bg1"/>
                </a:solidFill>
                <a:effectLst>
                  <a:outerShdw blurRad="38100" dist="38100" dir="2700000" algn="tl">
                    <a:srgbClr val="808080"/>
                  </a:outerShdw>
                </a:effectLst>
              </a:rPr>
              <a:t>Large Skipper – Barossa </a:t>
            </a:r>
            <a:endParaRPr lang="en-GB" b="1" i="1" dirty="0">
              <a:solidFill>
                <a:schemeClr val="bg1"/>
              </a:solidFill>
              <a:effectLst>
                <a:outerShdw blurRad="38100" dist="38100" dir="2700000" algn="tl">
                  <a:srgbClr val="808080"/>
                </a:outerShdw>
              </a:effectLst>
            </a:endParaRPr>
          </a:p>
        </p:txBody>
      </p:sp>
      <p:sp>
        <p:nvSpPr>
          <p:cNvPr id="5" name="Rectangle 5">
            <a:extLst>
              <a:ext uri="{FF2B5EF4-FFF2-40B4-BE49-F238E27FC236}">
                <a16:creationId xmlns:a16="http://schemas.microsoft.com/office/drawing/2014/main" id="{CF4CC7B7-2F7E-56C7-F222-170ADFE7DFC4}"/>
              </a:ext>
            </a:extLst>
          </p:cNvPr>
          <p:cNvSpPr>
            <a:spLocks noChangeArrowheads="1"/>
          </p:cNvSpPr>
          <p:nvPr/>
        </p:nvSpPr>
        <p:spPr bwMode="auto">
          <a:xfrm>
            <a:off x="6259298" y="6404692"/>
            <a:ext cx="2788969"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Louis Harrington-Edmans</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338313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g on a plant&#10;&#10;Description automatically generated with low confidence">
            <a:extLst>
              <a:ext uri="{FF2B5EF4-FFF2-40B4-BE49-F238E27FC236}">
                <a16:creationId xmlns:a16="http://schemas.microsoft.com/office/drawing/2014/main" id="{5D08D5D9-FE7E-1A09-E962-A71521632B23}"/>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1609500" y="3429"/>
            <a:ext cx="12308172" cy="6854572"/>
          </a:xfrm>
          <a:prstGeom prst="rect">
            <a:avLst/>
          </a:prstGeom>
        </p:spPr>
      </p:pic>
      <p:sp>
        <p:nvSpPr>
          <p:cNvPr id="4" name="Rectangle 4">
            <a:extLst>
              <a:ext uri="{FF2B5EF4-FFF2-40B4-BE49-F238E27FC236}">
                <a16:creationId xmlns:a16="http://schemas.microsoft.com/office/drawing/2014/main" id="{89CB1ECE-B60A-35DA-24FA-C05BB1DE5CF6}"/>
              </a:ext>
            </a:extLst>
          </p:cNvPr>
          <p:cNvSpPr>
            <a:spLocks noChangeArrowheads="1"/>
          </p:cNvSpPr>
          <p:nvPr/>
        </p:nvSpPr>
        <p:spPr bwMode="auto">
          <a:xfrm>
            <a:off x="0" y="6403146"/>
            <a:ext cx="3792385" cy="369332"/>
          </a:xfrm>
          <a:prstGeom prst="rect">
            <a:avLst/>
          </a:prstGeom>
          <a:noFill/>
          <a:ln w="9525">
            <a:noFill/>
            <a:miter lim="800000"/>
            <a:headEnd/>
            <a:tailEnd/>
          </a:ln>
          <a:effectLst/>
        </p:spPr>
        <p:txBody>
          <a:bodyPr wrap="none">
            <a:spAutoFit/>
          </a:bodyPr>
          <a:lstStyle/>
          <a:p>
            <a:pPr>
              <a:defRPr/>
            </a:pPr>
            <a:r>
              <a:rPr lang="en-US" b="1" i="1" dirty="0">
                <a:solidFill>
                  <a:schemeClr val="bg1"/>
                </a:solidFill>
                <a:effectLst>
                  <a:outerShdw blurRad="38100" dist="38100" dir="2700000" algn="tl">
                    <a:srgbClr val="808080"/>
                  </a:outerShdw>
                </a:effectLst>
              </a:rPr>
              <a:t>Red-Soldier Beetles – </a:t>
            </a:r>
            <a:r>
              <a:rPr lang="en-US" b="1" i="1" dirty="0" err="1">
                <a:solidFill>
                  <a:schemeClr val="bg1"/>
                </a:solidFill>
                <a:effectLst>
                  <a:outerShdw blurRad="38100" dist="38100" dir="2700000" algn="tl">
                    <a:srgbClr val="808080"/>
                  </a:outerShdw>
                </a:effectLst>
              </a:rPr>
              <a:t>Wisley</a:t>
            </a:r>
            <a:r>
              <a:rPr lang="en-US" b="1" i="1" dirty="0">
                <a:solidFill>
                  <a:schemeClr val="bg1"/>
                </a:solidFill>
                <a:effectLst>
                  <a:outerShdw blurRad="38100" dist="38100" dir="2700000" algn="tl">
                    <a:srgbClr val="808080"/>
                  </a:outerShdw>
                </a:effectLst>
              </a:rPr>
              <a:t> Common</a:t>
            </a:r>
            <a:endParaRPr lang="en-GB" b="1" i="1" dirty="0">
              <a:solidFill>
                <a:schemeClr val="bg1"/>
              </a:solidFill>
              <a:effectLst>
                <a:outerShdw blurRad="38100" dist="38100" dir="2700000" algn="tl">
                  <a:srgbClr val="808080"/>
                </a:outerShdw>
              </a:effectLst>
            </a:endParaRPr>
          </a:p>
        </p:txBody>
      </p:sp>
      <p:sp>
        <p:nvSpPr>
          <p:cNvPr id="5" name="Rectangle 5">
            <a:extLst>
              <a:ext uri="{FF2B5EF4-FFF2-40B4-BE49-F238E27FC236}">
                <a16:creationId xmlns:a16="http://schemas.microsoft.com/office/drawing/2014/main" id="{AD92320F-3062-AA78-5AD6-F5E7B4D6DF42}"/>
              </a:ext>
            </a:extLst>
          </p:cNvPr>
          <p:cNvSpPr>
            <a:spLocks noChangeArrowheads="1"/>
          </p:cNvSpPr>
          <p:nvPr/>
        </p:nvSpPr>
        <p:spPr bwMode="auto">
          <a:xfrm>
            <a:off x="6398112" y="6403146"/>
            <a:ext cx="2841868"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Louis Harrington-Edmans</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3628384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89CB1ECE-B60A-35DA-24FA-C05BB1DE5CF6}"/>
              </a:ext>
            </a:extLst>
          </p:cNvPr>
          <p:cNvSpPr>
            <a:spLocks noChangeArrowheads="1"/>
          </p:cNvSpPr>
          <p:nvPr/>
        </p:nvSpPr>
        <p:spPr bwMode="auto">
          <a:xfrm>
            <a:off x="0" y="6403146"/>
            <a:ext cx="2380332" cy="369332"/>
          </a:xfrm>
          <a:prstGeom prst="rect">
            <a:avLst/>
          </a:prstGeom>
          <a:noFill/>
          <a:ln w="9525">
            <a:noFill/>
            <a:miter lim="800000"/>
            <a:headEnd/>
            <a:tailEnd/>
          </a:ln>
          <a:effectLst/>
        </p:spPr>
        <p:txBody>
          <a:bodyPr wrap="none">
            <a:spAutoFit/>
          </a:bodyPr>
          <a:lstStyle/>
          <a:p>
            <a:pPr>
              <a:defRPr/>
            </a:pPr>
            <a:r>
              <a:rPr lang="en-US" b="1" i="1" dirty="0">
                <a:solidFill>
                  <a:schemeClr val="bg1"/>
                </a:solidFill>
                <a:effectLst>
                  <a:outerShdw blurRad="38100" dist="38100" dir="2700000" algn="tl">
                    <a:srgbClr val="808080"/>
                  </a:outerShdw>
                </a:effectLst>
              </a:rPr>
              <a:t>Green-Eyed Flower Bee</a:t>
            </a:r>
            <a:endParaRPr lang="en-GB" b="1" i="1" dirty="0">
              <a:solidFill>
                <a:schemeClr val="bg1"/>
              </a:solidFill>
              <a:effectLst>
                <a:outerShdw blurRad="38100" dist="38100" dir="2700000" algn="tl">
                  <a:srgbClr val="808080"/>
                </a:outerShdw>
              </a:effectLst>
            </a:endParaRPr>
          </a:p>
        </p:txBody>
      </p:sp>
      <p:sp>
        <p:nvSpPr>
          <p:cNvPr id="5" name="Rectangle 5">
            <a:extLst>
              <a:ext uri="{FF2B5EF4-FFF2-40B4-BE49-F238E27FC236}">
                <a16:creationId xmlns:a16="http://schemas.microsoft.com/office/drawing/2014/main" id="{AD92320F-3062-AA78-5AD6-F5E7B4D6DF42}"/>
              </a:ext>
            </a:extLst>
          </p:cNvPr>
          <p:cNvSpPr>
            <a:spLocks noChangeArrowheads="1"/>
          </p:cNvSpPr>
          <p:nvPr/>
        </p:nvSpPr>
        <p:spPr bwMode="auto">
          <a:xfrm>
            <a:off x="7349919" y="6403146"/>
            <a:ext cx="1794081"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Michael Jones</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3106742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e on a yellow flower&#10;&#10;Description automatically generated with medium confidence">
            <a:extLst>
              <a:ext uri="{FF2B5EF4-FFF2-40B4-BE49-F238E27FC236}">
                <a16:creationId xmlns:a16="http://schemas.microsoft.com/office/drawing/2014/main" id="{93B1B98D-63A3-6C1B-3067-3DDD604DE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 y="0"/>
            <a:ext cx="9141010" cy="6858000"/>
          </a:xfrm>
          <a:prstGeom prst="rect">
            <a:avLst/>
          </a:prstGeom>
        </p:spPr>
      </p:pic>
      <p:sp>
        <p:nvSpPr>
          <p:cNvPr id="4" name="Rectangle 4">
            <a:extLst>
              <a:ext uri="{FF2B5EF4-FFF2-40B4-BE49-F238E27FC236}">
                <a16:creationId xmlns:a16="http://schemas.microsoft.com/office/drawing/2014/main" id="{89CB1ECE-B60A-35DA-24FA-C05BB1DE5CF6}"/>
              </a:ext>
            </a:extLst>
          </p:cNvPr>
          <p:cNvSpPr>
            <a:spLocks noChangeArrowheads="1"/>
          </p:cNvSpPr>
          <p:nvPr/>
        </p:nvSpPr>
        <p:spPr bwMode="auto">
          <a:xfrm>
            <a:off x="0" y="6403146"/>
            <a:ext cx="3860800" cy="369332"/>
          </a:xfrm>
          <a:prstGeom prst="rect">
            <a:avLst/>
          </a:prstGeom>
          <a:noFill/>
          <a:ln w="9525">
            <a:noFill/>
            <a:miter lim="800000"/>
            <a:headEnd/>
            <a:tailEnd/>
          </a:ln>
          <a:effectLst/>
        </p:spPr>
        <p:txBody>
          <a:bodyPr wrap="none">
            <a:spAutoFit/>
          </a:bodyPr>
          <a:lstStyle/>
          <a:p>
            <a:pPr>
              <a:defRPr/>
            </a:pPr>
            <a:r>
              <a:rPr lang="en-US" b="1" i="1" dirty="0">
                <a:solidFill>
                  <a:schemeClr val="bg1"/>
                </a:solidFill>
                <a:effectLst>
                  <a:outerShdw blurRad="38100" dist="38100" dir="2700000" algn="tl">
                    <a:srgbClr val="808080"/>
                  </a:outerShdw>
                </a:effectLst>
              </a:rPr>
              <a:t>Marmalade Hoverfly – Bisley Common</a:t>
            </a:r>
            <a:endParaRPr lang="en-GB" b="1" i="1" dirty="0">
              <a:solidFill>
                <a:schemeClr val="bg1"/>
              </a:solidFill>
              <a:effectLst>
                <a:outerShdw blurRad="38100" dist="38100" dir="2700000" algn="tl">
                  <a:srgbClr val="808080"/>
                </a:outerShdw>
              </a:effectLst>
            </a:endParaRPr>
          </a:p>
        </p:txBody>
      </p:sp>
      <p:sp>
        <p:nvSpPr>
          <p:cNvPr id="5" name="Rectangle 5">
            <a:extLst>
              <a:ext uri="{FF2B5EF4-FFF2-40B4-BE49-F238E27FC236}">
                <a16:creationId xmlns:a16="http://schemas.microsoft.com/office/drawing/2014/main" id="{AD92320F-3062-AA78-5AD6-F5E7B4D6DF42}"/>
              </a:ext>
            </a:extLst>
          </p:cNvPr>
          <p:cNvSpPr>
            <a:spLocks noChangeArrowheads="1"/>
          </p:cNvSpPr>
          <p:nvPr/>
        </p:nvSpPr>
        <p:spPr bwMode="auto">
          <a:xfrm>
            <a:off x="6302132" y="6403146"/>
            <a:ext cx="2841868"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Louis Harrington-Edmans</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333939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ug on a yellow flower&#10;&#10;Description automatically generated with medium confidence">
            <a:extLst>
              <a:ext uri="{FF2B5EF4-FFF2-40B4-BE49-F238E27FC236}">
                <a16:creationId xmlns:a16="http://schemas.microsoft.com/office/drawing/2014/main" id="{B51DF3DE-968A-D16C-ECB8-A0C6594D7DF2}"/>
              </a:ext>
            </a:extLst>
          </p:cNvPr>
          <p:cNvPicPr>
            <a:picLocks noChangeAspect="1"/>
          </p:cNvPicPr>
          <p:nvPr/>
        </p:nvPicPr>
        <p:blipFill rotWithShape="1">
          <a:blip r:embed="rId2">
            <a:extLst>
              <a:ext uri="{28A0092B-C50C-407E-A947-70E740481C1C}">
                <a14:useLocalDpi xmlns:a14="http://schemas.microsoft.com/office/drawing/2010/main" val="0"/>
              </a:ext>
            </a:extLst>
          </a:blip>
          <a:srcRect l="14085" t="38998" r="37864" b="17444"/>
          <a:stretch/>
        </p:blipFill>
        <p:spPr>
          <a:xfrm rot="16200000">
            <a:off x="789319" y="-1048112"/>
            <a:ext cx="7565366" cy="9144001"/>
          </a:xfrm>
          <a:prstGeom prst="rect">
            <a:avLst/>
          </a:prstGeom>
        </p:spPr>
      </p:pic>
      <p:sp>
        <p:nvSpPr>
          <p:cNvPr id="4" name="Rectangle 4">
            <a:extLst>
              <a:ext uri="{FF2B5EF4-FFF2-40B4-BE49-F238E27FC236}">
                <a16:creationId xmlns:a16="http://schemas.microsoft.com/office/drawing/2014/main" id="{89CB1ECE-B60A-35DA-24FA-C05BB1DE5CF6}"/>
              </a:ext>
            </a:extLst>
          </p:cNvPr>
          <p:cNvSpPr>
            <a:spLocks noChangeArrowheads="1"/>
          </p:cNvSpPr>
          <p:nvPr/>
        </p:nvSpPr>
        <p:spPr bwMode="auto">
          <a:xfrm>
            <a:off x="0" y="6403146"/>
            <a:ext cx="4285212" cy="369332"/>
          </a:xfrm>
          <a:prstGeom prst="rect">
            <a:avLst/>
          </a:prstGeom>
          <a:noFill/>
          <a:ln w="9525">
            <a:noFill/>
            <a:miter lim="800000"/>
            <a:headEnd/>
            <a:tailEnd/>
          </a:ln>
          <a:effectLst/>
        </p:spPr>
        <p:txBody>
          <a:bodyPr wrap="none">
            <a:spAutoFit/>
          </a:bodyPr>
          <a:lstStyle/>
          <a:p>
            <a:pPr>
              <a:defRPr/>
            </a:pPr>
            <a:r>
              <a:rPr lang="en-US" b="1" i="1" dirty="0">
                <a:solidFill>
                  <a:schemeClr val="bg1"/>
                </a:solidFill>
                <a:effectLst>
                  <a:outerShdw blurRad="38100" dist="38100" dir="2700000" algn="tl">
                    <a:srgbClr val="808080"/>
                  </a:outerShdw>
                </a:effectLst>
              </a:rPr>
              <a:t>Swollen-Thighed Flower Beetle – Hogsback</a:t>
            </a:r>
            <a:endParaRPr lang="en-GB" b="1" i="1" dirty="0">
              <a:solidFill>
                <a:schemeClr val="bg1"/>
              </a:solidFill>
              <a:effectLst>
                <a:outerShdw blurRad="38100" dist="38100" dir="2700000" algn="tl">
                  <a:srgbClr val="808080"/>
                </a:outerShdw>
              </a:effectLst>
            </a:endParaRPr>
          </a:p>
        </p:txBody>
      </p:sp>
      <p:sp>
        <p:nvSpPr>
          <p:cNvPr id="5" name="Rectangle 5">
            <a:extLst>
              <a:ext uri="{FF2B5EF4-FFF2-40B4-BE49-F238E27FC236}">
                <a16:creationId xmlns:a16="http://schemas.microsoft.com/office/drawing/2014/main" id="{AD92320F-3062-AA78-5AD6-F5E7B4D6DF42}"/>
              </a:ext>
            </a:extLst>
          </p:cNvPr>
          <p:cNvSpPr>
            <a:spLocks noChangeArrowheads="1"/>
          </p:cNvSpPr>
          <p:nvPr/>
        </p:nvSpPr>
        <p:spPr bwMode="auto">
          <a:xfrm>
            <a:off x="6302132" y="6403146"/>
            <a:ext cx="2841868"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Louis Harrington-Edmans</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2092459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3175" y="262686"/>
            <a:ext cx="7109484" cy="830997"/>
          </a:xfrm>
          <a:prstGeom prst="rect">
            <a:avLst/>
          </a:prstGeom>
          <a:noFill/>
        </p:spPr>
        <p:txBody>
          <a:bodyPr wrap="square" rtlCol="0">
            <a:spAutoFit/>
          </a:bodyPr>
          <a:lstStyle/>
          <a:p>
            <a:r>
              <a:rPr lang="en-GB" sz="4800" b="1" dirty="0">
                <a:solidFill>
                  <a:prstClr val="white"/>
                </a:solidFill>
                <a:latin typeface="Calibri"/>
              </a:rPr>
              <a:t>Invertebrates Under Threat</a:t>
            </a: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5" r="50732" b="125"/>
          <a:stretch/>
        </p:blipFill>
        <p:spPr bwMode="auto">
          <a:xfrm>
            <a:off x="1" y="1421472"/>
            <a:ext cx="4235570" cy="54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54633" y="1428241"/>
            <a:ext cx="4599992" cy="4893647"/>
          </a:xfrm>
          <a:prstGeom prst="rect">
            <a:avLst/>
          </a:prstGeom>
          <a:solidFill>
            <a:schemeClr val="bg1">
              <a:alpha val="50000"/>
            </a:schemeClr>
          </a:solidFill>
        </p:spPr>
        <p:txBody>
          <a:bodyPr wrap="square" rtlCol="0">
            <a:spAutoFit/>
          </a:bodyPr>
          <a:lstStyle/>
          <a:p>
            <a:pPr marL="342891" indent="-342891">
              <a:buFont typeface="Arial" panose="020B0604020202020204" pitchFamily="34" charset="0"/>
              <a:buChar char="•"/>
            </a:pPr>
            <a:r>
              <a:rPr lang="en-GB" sz="2400" dirty="0">
                <a:solidFill>
                  <a:prstClr val="black"/>
                </a:solidFill>
                <a:latin typeface="Calibri"/>
              </a:rPr>
              <a:t>Climate Change</a:t>
            </a:r>
          </a:p>
          <a:p>
            <a:pPr marL="342891" indent="-342891">
              <a:buFont typeface="Arial" panose="020B0604020202020204" pitchFamily="34" charset="0"/>
              <a:buChar char="•"/>
            </a:pPr>
            <a:r>
              <a:rPr lang="en-GB" sz="2400" dirty="0">
                <a:solidFill>
                  <a:prstClr val="black"/>
                </a:solidFill>
                <a:latin typeface="Calibri"/>
              </a:rPr>
              <a:t>Pesticide/fertiliser use</a:t>
            </a:r>
          </a:p>
          <a:p>
            <a:pPr marL="342891" indent="-342891">
              <a:buFont typeface="Arial" panose="020B0604020202020204" pitchFamily="34" charset="0"/>
              <a:buChar char="•"/>
            </a:pPr>
            <a:r>
              <a:rPr lang="en-GB" sz="2400" dirty="0">
                <a:solidFill>
                  <a:prstClr val="black"/>
                </a:solidFill>
                <a:latin typeface="Calibri"/>
              </a:rPr>
              <a:t>Artificial light pollution</a:t>
            </a:r>
          </a:p>
          <a:p>
            <a:pPr marL="342891" indent="-342891">
              <a:buFont typeface="Arial" panose="020B0604020202020204" pitchFamily="34" charset="0"/>
              <a:buChar char="•"/>
            </a:pPr>
            <a:r>
              <a:rPr lang="en-GB" sz="2400" dirty="0">
                <a:solidFill>
                  <a:prstClr val="black"/>
                </a:solidFill>
                <a:latin typeface="Calibri"/>
              </a:rPr>
              <a:t>Competition with domestic honeybees &amp; invasives</a:t>
            </a:r>
          </a:p>
          <a:p>
            <a:pPr marL="342891" indent="-342891">
              <a:buFont typeface="Arial" panose="020B0604020202020204" pitchFamily="34" charset="0"/>
              <a:buChar char="•"/>
            </a:pPr>
            <a:r>
              <a:rPr lang="en-GB" sz="2400" b="1" u="sng" dirty="0">
                <a:solidFill>
                  <a:prstClr val="black"/>
                </a:solidFill>
                <a:latin typeface="Calibri"/>
              </a:rPr>
              <a:t>Habitat Loss and Fragmentation</a:t>
            </a:r>
          </a:p>
          <a:p>
            <a:endParaRPr lang="en-GB" sz="2400" b="1" dirty="0">
              <a:solidFill>
                <a:prstClr val="black"/>
              </a:solidFill>
              <a:latin typeface="Calibri"/>
            </a:endParaRPr>
          </a:p>
          <a:p>
            <a:r>
              <a:rPr lang="en-GB" sz="2400" b="1" dirty="0">
                <a:solidFill>
                  <a:prstClr val="black"/>
                </a:solidFill>
                <a:latin typeface="Calibri"/>
              </a:rPr>
              <a:t>Lost 97% of species rich-wildflower habitat </a:t>
            </a:r>
            <a:r>
              <a:rPr lang="en-GB" sz="2400" dirty="0">
                <a:solidFill>
                  <a:prstClr val="black"/>
                </a:solidFill>
                <a:latin typeface="Calibri"/>
              </a:rPr>
              <a:t>(3 million ha) since 1930’s. </a:t>
            </a:r>
          </a:p>
          <a:p>
            <a:endParaRPr lang="en-GB" sz="2400" dirty="0">
              <a:solidFill>
                <a:prstClr val="black"/>
              </a:solidFill>
              <a:latin typeface="Calibri"/>
            </a:endParaRPr>
          </a:p>
          <a:p>
            <a:r>
              <a:rPr lang="en-GB" sz="2400" dirty="0">
                <a:solidFill>
                  <a:prstClr val="black"/>
                </a:solidFill>
                <a:latin typeface="Calibri"/>
              </a:rPr>
              <a:t>Fragmentation of remaining natural habitats</a:t>
            </a:r>
          </a:p>
        </p:txBody>
      </p:sp>
    </p:spTree>
    <p:extLst>
      <p:ext uri="{BB962C8B-B14F-4D97-AF65-F5344CB8AC3E}">
        <p14:creationId xmlns:p14="http://schemas.microsoft.com/office/powerpoint/2010/main" val="153437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6137EF6E-4E3D-EE8B-722D-0D4AF55F7B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1577" y="1788212"/>
            <a:ext cx="3602644" cy="450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2">
            <a:extLst>
              <a:ext uri="{FF2B5EF4-FFF2-40B4-BE49-F238E27FC236}">
                <a16:creationId xmlns:a16="http://schemas.microsoft.com/office/drawing/2014/main" id="{E6D2E860-8F1A-77DA-F31B-A9BAE312356F}"/>
              </a:ext>
            </a:extLst>
          </p:cNvPr>
          <p:cNvSpPr txBox="1">
            <a:spLocks noChangeArrowheads="1"/>
          </p:cNvSpPr>
          <p:nvPr/>
        </p:nvSpPr>
        <p:spPr bwMode="auto">
          <a:xfrm>
            <a:off x="1207688" y="147553"/>
            <a:ext cx="8748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solidFill>
              </a:rPr>
              <a:t>Habitat</a:t>
            </a:r>
            <a:r>
              <a:rPr lang="en-US" sz="4400" b="1" dirty="0">
                <a:solidFill>
                  <a:schemeClr val="bg1"/>
                </a:solidFill>
              </a:rPr>
              <a:t> Loss &amp; Fragmentation</a:t>
            </a:r>
            <a:endParaRPr lang="en-GB" sz="4400" b="1" dirty="0">
              <a:solidFill>
                <a:schemeClr val="bg1"/>
              </a:solidFill>
            </a:endParaRPr>
          </a:p>
        </p:txBody>
      </p:sp>
      <p:pic>
        <p:nvPicPr>
          <p:cNvPr id="5" name="Picture 9">
            <a:extLst>
              <a:ext uri="{FF2B5EF4-FFF2-40B4-BE49-F238E27FC236}">
                <a16:creationId xmlns:a16="http://schemas.microsoft.com/office/drawing/2014/main" id="{FB05F701-F508-17C1-E501-F3987F93E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975520" y="1687561"/>
            <a:ext cx="3602644" cy="470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47D3C5FC-B28C-3749-662F-67740388E435}"/>
              </a:ext>
            </a:extLst>
          </p:cNvPr>
          <p:cNvSpPr txBox="1"/>
          <p:nvPr/>
        </p:nvSpPr>
        <p:spPr>
          <a:xfrm>
            <a:off x="-1" y="2236340"/>
            <a:ext cx="855112" cy="367967"/>
          </a:xfrm>
          <a:prstGeom prst="rect">
            <a:avLst/>
          </a:prstGeom>
          <a:noFill/>
        </p:spPr>
        <p:txBody>
          <a:bodyPr wrap="square" rtlCol="0">
            <a:spAutoFit/>
          </a:bodyPr>
          <a:lstStyle/>
          <a:p>
            <a:r>
              <a:rPr lang="en-GB" dirty="0"/>
              <a:t>1811</a:t>
            </a:r>
          </a:p>
        </p:txBody>
      </p:sp>
      <p:sp>
        <p:nvSpPr>
          <p:cNvPr id="14" name="TextBox 13">
            <a:extLst>
              <a:ext uri="{FF2B5EF4-FFF2-40B4-BE49-F238E27FC236}">
                <a16:creationId xmlns:a16="http://schemas.microsoft.com/office/drawing/2014/main" id="{DA8A640D-8AC6-E963-81F2-64199FDDA1AE}"/>
              </a:ext>
            </a:extLst>
          </p:cNvPr>
          <p:cNvSpPr txBox="1"/>
          <p:nvPr/>
        </p:nvSpPr>
        <p:spPr>
          <a:xfrm>
            <a:off x="4519407" y="2239790"/>
            <a:ext cx="652743" cy="369332"/>
          </a:xfrm>
          <a:prstGeom prst="rect">
            <a:avLst/>
          </a:prstGeom>
          <a:noFill/>
        </p:spPr>
        <p:txBody>
          <a:bodyPr wrap="none" rtlCol="0">
            <a:spAutoFit/>
          </a:bodyPr>
          <a:lstStyle/>
          <a:p>
            <a:r>
              <a:rPr lang="en-GB" dirty="0"/>
              <a:t>1960</a:t>
            </a:r>
          </a:p>
        </p:txBody>
      </p:sp>
      <p:sp>
        <p:nvSpPr>
          <p:cNvPr id="3" name="TextBox 2">
            <a:extLst>
              <a:ext uri="{FF2B5EF4-FFF2-40B4-BE49-F238E27FC236}">
                <a16:creationId xmlns:a16="http://schemas.microsoft.com/office/drawing/2014/main" id="{A99CCE67-A128-D880-19D1-30B6412EE77D}"/>
              </a:ext>
            </a:extLst>
          </p:cNvPr>
          <p:cNvSpPr txBox="1"/>
          <p:nvPr/>
        </p:nvSpPr>
        <p:spPr>
          <a:xfrm>
            <a:off x="173620" y="6030410"/>
            <a:ext cx="4143737" cy="369332"/>
          </a:xfrm>
          <a:prstGeom prst="rect">
            <a:avLst/>
          </a:prstGeom>
          <a:noFill/>
        </p:spPr>
        <p:txBody>
          <a:bodyPr wrap="square" rtlCol="0">
            <a:spAutoFit/>
          </a:bodyPr>
          <a:lstStyle/>
          <a:p>
            <a:r>
              <a:rPr lang="en-US" dirty="0"/>
              <a:t>Dorset Heaths.</a:t>
            </a:r>
            <a:endParaRPr lang="en-GB" dirty="0"/>
          </a:p>
        </p:txBody>
      </p:sp>
    </p:spTree>
    <p:extLst>
      <p:ext uri="{BB962C8B-B14F-4D97-AF65-F5344CB8AC3E}">
        <p14:creationId xmlns:p14="http://schemas.microsoft.com/office/powerpoint/2010/main" val="542248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E6D2E860-8F1A-77DA-F31B-A9BAE312356F}"/>
              </a:ext>
            </a:extLst>
          </p:cNvPr>
          <p:cNvSpPr txBox="1">
            <a:spLocks noChangeArrowheads="1"/>
          </p:cNvSpPr>
          <p:nvPr/>
        </p:nvSpPr>
        <p:spPr bwMode="auto">
          <a:xfrm>
            <a:off x="1207688" y="147553"/>
            <a:ext cx="8748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solidFill>
              </a:rPr>
              <a:t>Habitat</a:t>
            </a:r>
            <a:r>
              <a:rPr lang="en-US" sz="4400" b="1" dirty="0">
                <a:solidFill>
                  <a:schemeClr val="bg1"/>
                </a:solidFill>
              </a:rPr>
              <a:t> Loss &amp; Fragmentation</a:t>
            </a:r>
            <a:endParaRPr lang="en-GB" sz="4400" b="1" dirty="0">
              <a:solidFill>
                <a:schemeClr val="bg1"/>
              </a:solidFill>
            </a:endParaRPr>
          </a:p>
        </p:txBody>
      </p:sp>
      <p:sp>
        <p:nvSpPr>
          <p:cNvPr id="14" name="TextBox 13">
            <a:extLst>
              <a:ext uri="{FF2B5EF4-FFF2-40B4-BE49-F238E27FC236}">
                <a16:creationId xmlns:a16="http://schemas.microsoft.com/office/drawing/2014/main" id="{DA8A640D-8AC6-E963-81F2-64199FDDA1AE}"/>
              </a:ext>
            </a:extLst>
          </p:cNvPr>
          <p:cNvSpPr txBox="1"/>
          <p:nvPr/>
        </p:nvSpPr>
        <p:spPr>
          <a:xfrm>
            <a:off x="-476034" y="4029420"/>
            <a:ext cx="652743" cy="369332"/>
          </a:xfrm>
          <a:prstGeom prst="rect">
            <a:avLst/>
          </a:prstGeom>
          <a:noFill/>
        </p:spPr>
        <p:txBody>
          <a:bodyPr wrap="none" rtlCol="0">
            <a:spAutoFit/>
          </a:bodyPr>
          <a:lstStyle/>
          <a:p>
            <a:r>
              <a:rPr lang="en-GB" dirty="0"/>
              <a:t>1960</a:t>
            </a:r>
          </a:p>
        </p:txBody>
      </p:sp>
      <p:pic>
        <p:nvPicPr>
          <p:cNvPr id="8" name="Picture 2">
            <a:extLst>
              <a:ext uri="{FF2B5EF4-FFF2-40B4-BE49-F238E27FC236}">
                <a16:creationId xmlns:a16="http://schemas.microsoft.com/office/drawing/2014/main" id="{537AEBD1-FB6D-F1DB-0D65-C919C4A93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99796" y="1219876"/>
            <a:ext cx="7596967" cy="5490571"/>
          </a:xfrm>
          <a:prstGeom prst="rect">
            <a:avLst/>
          </a:prstGeom>
          <a:noFill/>
          <a:ln>
            <a:noFill/>
          </a:ln>
        </p:spPr>
      </p:pic>
    </p:spTree>
    <p:extLst>
      <p:ext uri="{BB962C8B-B14F-4D97-AF65-F5344CB8AC3E}">
        <p14:creationId xmlns:p14="http://schemas.microsoft.com/office/powerpoint/2010/main" val="88665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7940679" y="6553202"/>
            <a:ext cx="12137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1400">
                <a:solidFill>
                  <a:schemeClr val="bg1"/>
                </a:solidFill>
                <a:cs typeface="Arial" charset="0"/>
              </a:rPr>
              <a:t>© Roger Key</a:t>
            </a:r>
          </a:p>
        </p:txBody>
      </p:sp>
      <p:sp>
        <p:nvSpPr>
          <p:cNvPr id="147460" name="Rectangle 4"/>
          <p:cNvSpPr>
            <a:spLocks noChangeArrowheads="1"/>
          </p:cNvSpPr>
          <p:nvPr/>
        </p:nvSpPr>
        <p:spPr bwMode="auto">
          <a:xfrm>
            <a:off x="250831" y="6491288"/>
            <a:ext cx="1660263" cy="369332"/>
          </a:xfrm>
          <a:prstGeom prst="rect">
            <a:avLst/>
          </a:prstGeom>
          <a:noFill/>
          <a:ln w="9525">
            <a:noFill/>
            <a:miter lim="800000"/>
            <a:headEnd/>
            <a:tailEnd/>
          </a:ln>
          <a:effectLst/>
        </p:spPr>
        <p:txBody>
          <a:bodyPr wrap="none">
            <a:spAutoFit/>
          </a:bodyPr>
          <a:lstStyle/>
          <a:p>
            <a:pPr>
              <a:defRPr/>
            </a:pPr>
            <a:r>
              <a:rPr lang="en-US" b="1" i="1" dirty="0">
                <a:solidFill>
                  <a:schemeClr val="bg1"/>
                </a:solidFill>
                <a:effectLst>
                  <a:outerShdw blurRad="38100" dist="38100" dir="2700000" algn="tl">
                    <a:srgbClr val="808080"/>
                  </a:outerShdw>
                </a:effectLst>
              </a:rPr>
              <a:t>Marsh Fritillary</a:t>
            </a:r>
            <a:endParaRPr lang="en-GB" b="1" i="1" dirty="0">
              <a:solidFill>
                <a:schemeClr val="bg1"/>
              </a:solidFill>
              <a:effectLst>
                <a:outerShdw blurRad="38100" dist="38100" dir="2700000" algn="tl">
                  <a:srgbClr val="808080"/>
                </a:outerShdw>
              </a:effectLst>
            </a:endParaRPr>
          </a:p>
        </p:txBody>
      </p:sp>
      <p:sp>
        <p:nvSpPr>
          <p:cNvPr id="147461" name="Rectangle 5"/>
          <p:cNvSpPr>
            <a:spLocks noChangeArrowheads="1"/>
          </p:cNvSpPr>
          <p:nvPr/>
        </p:nvSpPr>
        <p:spPr bwMode="auto">
          <a:xfrm>
            <a:off x="7204080" y="6491288"/>
            <a:ext cx="1877565"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Matt</a:t>
            </a:r>
            <a:r>
              <a:rPr lang="en-US" i="1" dirty="0">
                <a:effectLst>
                  <a:outerShdw blurRad="38100" dist="38100" dir="2700000" algn="tl">
                    <a:srgbClr val="FFFFFF"/>
                  </a:outerShdw>
                </a:effectLst>
              </a:rPr>
              <a:t> </a:t>
            </a:r>
            <a:r>
              <a:rPr lang="en-US" i="1" dirty="0">
                <a:solidFill>
                  <a:schemeClr val="bg1"/>
                </a:solidFill>
                <a:effectLst>
                  <a:outerShdw blurRad="38100" dist="38100" dir="2700000" algn="tl">
                    <a:srgbClr val="808080"/>
                  </a:outerShdw>
                </a:effectLst>
              </a:rPr>
              <a:t>Shardlow</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294107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889DDF-BDAB-2C9B-9AD6-D08499DF6C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3724" y="2305015"/>
            <a:ext cx="2936555" cy="3200300"/>
          </a:xfrm>
          <a:prstGeom prst="rect">
            <a:avLst/>
          </a:prstGeom>
        </p:spPr>
      </p:pic>
      <p:sp>
        <p:nvSpPr>
          <p:cNvPr id="4" name="TextBox 3">
            <a:extLst>
              <a:ext uri="{FF2B5EF4-FFF2-40B4-BE49-F238E27FC236}">
                <a16:creationId xmlns:a16="http://schemas.microsoft.com/office/drawing/2014/main" id="{C068A021-9757-1C00-37BF-86E54B522A6C}"/>
              </a:ext>
            </a:extLst>
          </p:cNvPr>
          <p:cNvSpPr txBox="1"/>
          <p:nvPr/>
        </p:nvSpPr>
        <p:spPr>
          <a:xfrm>
            <a:off x="1129712" y="5505314"/>
            <a:ext cx="6884581" cy="523220"/>
          </a:xfrm>
          <a:prstGeom prst="rect">
            <a:avLst/>
          </a:prstGeom>
          <a:noFill/>
        </p:spPr>
        <p:txBody>
          <a:bodyPr wrap="square">
            <a:spAutoFit/>
          </a:bodyPr>
          <a:lstStyle/>
          <a:p>
            <a:r>
              <a:rPr lang="en-GB" sz="2800" i="1" dirty="0"/>
              <a:t>Saving the small things that run the planet</a:t>
            </a:r>
          </a:p>
        </p:txBody>
      </p:sp>
      <p:sp>
        <p:nvSpPr>
          <p:cNvPr id="3" name="TextBox 2">
            <a:extLst>
              <a:ext uri="{FF2B5EF4-FFF2-40B4-BE49-F238E27FC236}">
                <a16:creationId xmlns:a16="http://schemas.microsoft.com/office/drawing/2014/main" id="{83D87178-61BC-5B9D-6476-AE9C445CDDA6}"/>
              </a:ext>
            </a:extLst>
          </p:cNvPr>
          <p:cNvSpPr txBox="1"/>
          <p:nvPr/>
        </p:nvSpPr>
        <p:spPr>
          <a:xfrm>
            <a:off x="1129711" y="1641835"/>
            <a:ext cx="6884581" cy="523220"/>
          </a:xfrm>
          <a:prstGeom prst="rect">
            <a:avLst/>
          </a:prstGeom>
          <a:noFill/>
        </p:spPr>
        <p:txBody>
          <a:bodyPr wrap="square">
            <a:spAutoFit/>
          </a:bodyPr>
          <a:lstStyle/>
          <a:p>
            <a:pPr algn="ctr"/>
            <a:r>
              <a:rPr lang="en-US" sz="2800" b="1" dirty="0"/>
              <a:t>B</a:t>
            </a:r>
            <a:r>
              <a:rPr lang="en-GB" sz="2800" b="1" dirty="0" err="1"/>
              <a:t>uglife</a:t>
            </a:r>
            <a:r>
              <a:rPr lang="en-GB" sz="2800" b="1" dirty="0"/>
              <a:t> - The Invertebrate Conservation Trust</a:t>
            </a:r>
          </a:p>
        </p:txBody>
      </p:sp>
    </p:spTree>
    <p:extLst>
      <p:ext uri="{BB962C8B-B14F-4D97-AF65-F5344CB8AC3E}">
        <p14:creationId xmlns:p14="http://schemas.microsoft.com/office/powerpoint/2010/main" val="3826540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A0BB30BA-0149-EE99-1DF1-B765E19505B8}"/>
              </a:ext>
            </a:extLst>
          </p:cNvPr>
          <p:cNvSpPr txBox="1">
            <a:spLocks noChangeArrowheads="1"/>
          </p:cNvSpPr>
          <p:nvPr/>
        </p:nvSpPr>
        <p:spPr bwMode="auto">
          <a:xfrm>
            <a:off x="1313744" y="120178"/>
            <a:ext cx="8748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a:solidFill>
                  <a:schemeClr val="bg1"/>
                </a:solidFill>
              </a:rPr>
              <a:t>The </a:t>
            </a:r>
            <a:r>
              <a:rPr lang="en-US" sz="4800" b="1" dirty="0">
                <a:solidFill>
                  <a:schemeClr val="bg1"/>
                </a:solidFill>
              </a:rPr>
              <a:t>Result</a:t>
            </a:r>
            <a:r>
              <a:rPr lang="en-US" sz="4400" b="1" dirty="0">
                <a:solidFill>
                  <a:schemeClr val="bg1"/>
                </a:solidFill>
              </a:rPr>
              <a:t> - Extinctions</a:t>
            </a:r>
            <a:endParaRPr lang="en-GB" sz="4400" b="1" dirty="0">
              <a:solidFill>
                <a:schemeClr val="bg1"/>
              </a:solidFill>
            </a:endParaRPr>
          </a:p>
        </p:txBody>
      </p:sp>
      <p:sp>
        <p:nvSpPr>
          <p:cNvPr id="3" name="Text Box 4">
            <a:extLst>
              <a:ext uri="{FF2B5EF4-FFF2-40B4-BE49-F238E27FC236}">
                <a16:creationId xmlns:a16="http://schemas.microsoft.com/office/drawing/2014/main" id="{1D418150-448B-3B05-5162-56B28DDAAFB8}"/>
              </a:ext>
            </a:extLst>
          </p:cNvPr>
          <p:cNvSpPr txBox="1">
            <a:spLocks noChangeArrowheads="1"/>
          </p:cNvSpPr>
          <p:nvPr/>
        </p:nvSpPr>
        <p:spPr bwMode="auto">
          <a:xfrm>
            <a:off x="437627" y="1465854"/>
            <a:ext cx="8268745" cy="297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342891" indent="-342891">
              <a:lnSpc>
                <a:spcPct val="150000"/>
              </a:lnSpc>
              <a:buFont typeface="Arial" panose="020B0604020202020204" pitchFamily="34" charset="0"/>
              <a:buChar char="•"/>
            </a:pPr>
            <a:r>
              <a:rPr lang="en-GB" altLang="en-US" sz="3200" b="1" dirty="0">
                <a:solidFill>
                  <a:srgbClr val="000000"/>
                </a:solidFill>
                <a:latin typeface="Calibri" pitchFamily="34" charset="0"/>
              </a:rPr>
              <a:t>1260</a:t>
            </a:r>
            <a:r>
              <a:rPr lang="en-GB" altLang="en-US" sz="3200" dirty="0">
                <a:solidFill>
                  <a:srgbClr val="000000"/>
                </a:solidFill>
                <a:latin typeface="Calibri" pitchFamily="34" charset="0"/>
              </a:rPr>
              <a:t> UK invertebrates extinct (100y) (EN data)</a:t>
            </a:r>
          </a:p>
          <a:p>
            <a:pPr marL="342891" indent="-342891">
              <a:lnSpc>
                <a:spcPct val="150000"/>
              </a:lnSpc>
              <a:buFont typeface="Arial" panose="020B0604020202020204" pitchFamily="34" charset="0"/>
              <a:buChar char="•"/>
            </a:pPr>
            <a:r>
              <a:rPr lang="en-US" altLang="en-US" sz="3200" dirty="0">
                <a:solidFill>
                  <a:srgbClr val="000000"/>
                </a:solidFill>
                <a:latin typeface="Calibri" pitchFamily="34" charset="0"/>
              </a:rPr>
              <a:t>250 UK beetles undocumented 1970’s</a:t>
            </a:r>
            <a:endParaRPr lang="en-GB" altLang="en-US" sz="3200" dirty="0">
              <a:solidFill>
                <a:srgbClr val="000000"/>
              </a:solidFill>
              <a:latin typeface="Calibri" pitchFamily="34" charset="0"/>
            </a:endParaRPr>
          </a:p>
          <a:p>
            <a:pPr marL="342891" indent="-342891">
              <a:lnSpc>
                <a:spcPct val="150000"/>
              </a:lnSpc>
              <a:buFont typeface="Arial" panose="020B0604020202020204" pitchFamily="34" charset="0"/>
              <a:buChar char="•"/>
            </a:pPr>
            <a:r>
              <a:rPr lang="en-GB" altLang="en-US" sz="3200" dirty="0">
                <a:solidFill>
                  <a:srgbClr val="000000"/>
                </a:solidFill>
                <a:latin typeface="Calibri" pitchFamily="34" charset="0"/>
              </a:rPr>
              <a:t>12% of Surrey invertebrates locally extinct </a:t>
            </a:r>
          </a:p>
          <a:p>
            <a:pPr marL="800080" lvl="1" indent="-342891">
              <a:lnSpc>
                <a:spcPct val="150000"/>
              </a:lnSpc>
              <a:buFont typeface="Arial" panose="020B0604020202020204" pitchFamily="34" charset="0"/>
              <a:buChar char="•"/>
            </a:pPr>
            <a:r>
              <a:rPr lang="en-GB" altLang="en-US" sz="3200" dirty="0">
                <a:solidFill>
                  <a:srgbClr val="000000"/>
                </a:solidFill>
                <a:latin typeface="Calibri" pitchFamily="34" charset="0"/>
              </a:rPr>
              <a:t>1970-2013 Surrey State of Nature Report</a:t>
            </a:r>
          </a:p>
        </p:txBody>
      </p:sp>
    </p:spTree>
    <p:extLst>
      <p:ext uri="{BB962C8B-B14F-4D97-AF65-F5344CB8AC3E}">
        <p14:creationId xmlns:p14="http://schemas.microsoft.com/office/powerpoint/2010/main" val="3263443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2" descr="http://blog.extension.uga.edu/nochaway/files/2013/09/lovebugswindshield.jpg">
            <a:extLst>
              <a:ext uri="{FF2B5EF4-FFF2-40B4-BE49-F238E27FC236}">
                <a16:creationId xmlns:a16="http://schemas.microsoft.com/office/drawing/2014/main" id="{2D1D908E-A112-1F85-0532-A1B27CF2A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50" r="-1" b="3432"/>
          <a:stretch/>
        </p:blipFill>
        <p:spPr bwMode="auto">
          <a:xfrm>
            <a:off x="-1202266" y="321735"/>
            <a:ext cx="11548535" cy="621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94124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A0BB30BA-0149-EE99-1DF1-B765E19505B8}"/>
              </a:ext>
            </a:extLst>
          </p:cNvPr>
          <p:cNvSpPr txBox="1">
            <a:spLocks noChangeArrowheads="1"/>
          </p:cNvSpPr>
          <p:nvPr/>
        </p:nvSpPr>
        <p:spPr bwMode="auto">
          <a:xfrm>
            <a:off x="1280663" y="125712"/>
            <a:ext cx="87484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a:solidFill>
                  <a:schemeClr val="bg1"/>
                </a:solidFill>
              </a:rPr>
              <a:t>Bugs Matter</a:t>
            </a:r>
            <a:endParaRPr lang="en-GB" sz="4400" b="1" dirty="0">
              <a:solidFill>
                <a:schemeClr val="bg1"/>
              </a:solidFill>
            </a:endParaRPr>
          </a:p>
        </p:txBody>
      </p:sp>
      <p:sp>
        <p:nvSpPr>
          <p:cNvPr id="7" name="Text Box 4">
            <a:extLst>
              <a:ext uri="{FF2B5EF4-FFF2-40B4-BE49-F238E27FC236}">
                <a16:creationId xmlns:a16="http://schemas.microsoft.com/office/drawing/2014/main" id="{03E28C29-47B4-2897-E9AE-E37DE162AB70}"/>
              </a:ext>
            </a:extLst>
          </p:cNvPr>
          <p:cNvSpPr txBox="1">
            <a:spLocks noChangeArrowheads="1"/>
          </p:cNvSpPr>
          <p:nvPr/>
        </p:nvSpPr>
        <p:spPr bwMode="auto">
          <a:xfrm>
            <a:off x="218924" y="1193248"/>
            <a:ext cx="870615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defRPr sz="2400">
                <a:solidFill>
                  <a:schemeClr val="tx1"/>
                </a:solidFill>
                <a:latin typeface="Arial" charset="0"/>
              </a:defRPr>
            </a:lvl1pPr>
            <a:lvl2pPr>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GB" altLang="en-US" sz="2000" dirty="0">
                <a:solidFill>
                  <a:srgbClr val="000000"/>
                </a:solidFill>
                <a:latin typeface="Calibri" pitchFamily="34" charset="0"/>
              </a:rPr>
              <a:t>2004-2022 Splat rates </a:t>
            </a:r>
          </a:p>
          <a:p>
            <a:pPr marL="571486" indent="-571486">
              <a:buFont typeface="Arial" panose="020B0604020202020204" pitchFamily="34" charset="0"/>
              <a:buChar char="•"/>
            </a:pPr>
            <a:r>
              <a:rPr lang="en-GB" altLang="en-US" sz="2000" dirty="0">
                <a:solidFill>
                  <a:srgbClr val="000000"/>
                </a:solidFill>
                <a:latin typeface="Calibri" pitchFamily="34" charset="0"/>
              </a:rPr>
              <a:t>England - 67.5%</a:t>
            </a:r>
          </a:p>
          <a:p>
            <a:pPr marL="571486" indent="-571486">
              <a:buFont typeface="Arial" panose="020B0604020202020204" pitchFamily="34" charset="0"/>
              <a:buChar char="•"/>
            </a:pPr>
            <a:r>
              <a:rPr lang="en-GB" altLang="en-US" sz="2000" dirty="0">
                <a:solidFill>
                  <a:srgbClr val="000000"/>
                </a:solidFill>
                <a:latin typeface="Calibri" pitchFamily="34" charset="0"/>
              </a:rPr>
              <a:t>Wales – 74.8%</a:t>
            </a:r>
          </a:p>
          <a:p>
            <a:pPr marL="571486" indent="-571486">
              <a:buFont typeface="Arial" panose="020B0604020202020204" pitchFamily="34" charset="0"/>
              <a:buChar char="•"/>
            </a:pPr>
            <a:r>
              <a:rPr lang="en-GB" altLang="en-US" sz="2000" dirty="0">
                <a:solidFill>
                  <a:srgbClr val="000000"/>
                </a:solidFill>
                <a:latin typeface="Calibri" pitchFamily="34" charset="0"/>
              </a:rPr>
              <a:t>Scotland – 40.3%</a:t>
            </a:r>
          </a:p>
          <a:p>
            <a:pPr marL="571486" indent="-571486">
              <a:buFont typeface="Arial" panose="020B0604020202020204" pitchFamily="34" charset="0"/>
              <a:buChar char="•"/>
            </a:pPr>
            <a:r>
              <a:rPr lang="en-GB" altLang="en-US" sz="2000" dirty="0">
                <a:solidFill>
                  <a:srgbClr val="000000"/>
                </a:solidFill>
                <a:latin typeface="Calibri" pitchFamily="34" charset="0"/>
              </a:rPr>
              <a:t>NI – N/A</a:t>
            </a:r>
          </a:p>
          <a:p>
            <a:pPr marL="571486" indent="-571486">
              <a:buFont typeface="Arial" panose="020B0604020202020204" pitchFamily="34" charset="0"/>
              <a:buChar char="•"/>
            </a:pPr>
            <a:endParaRPr lang="en-GB" altLang="en-US" sz="2000" dirty="0">
              <a:solidFill>
                <a:srgbClr val="000000"/>
              </a:solidFill>
              <a:latin typeface="Calibri" pitchFamily="34" charset="0"/>
            </a:endParaRPr>
          </a:p>
          <a:p>
            <a:pPr marL="571486" indent="-571486">
              <a:buFont typeface="Arial" panose="020B0604020202020204" pitchFamily="34" charset="0"/>
              <a:buChar char="•"/>
            </a:pPr>
            <a:endParaRPr lang="en-GB" altLang="en-US" sz="2000" dirty="0">
              <a:solidFill>
                <a:srgbClr val="000000"/>
              </a:solidFill>
              <a:latin typeface="Calibri" pitchFamily="34" charset="0"/>
            </a:endParaRPr>
          </a:p>
          <a:p>
            <a:pPr marL="571486" indent="-571486">
              <a:buFont typeface="Arial" panose="020B0604020202020204" pitchFamily="34" charset="0"/>
              <a:buChar char="•"/>
            </a:pPr>
            <a:endParaRPr lang="en-GB" altLang="en-US" sz="2000" dirty="0">
              <a:solidFill>
                <a:srgbClr val="000000"/>
              </a:solidFill>
              <a:latin typeface="Calibri" pitchFamily="34" charset="0"/>
            </a:endParaRPr>
          </a:p>
          <a:p>
            <a:pPr marL="571486" indent="-571486">
              <a:buFont typeface="Arial" panose="020B0604020202020204" pitchFamily="34" charset="0"/>
              <a:buChar char="•"/>
            </a:pPr>
            <a:endParaRPr lang="en-GB" altLang="en-US" sz="2000" dirty="0">
              <a:solidFill>
                <a:srgbClr val="000000"/>
              </a:solidFill>
              <a:latin typeface="Calibri" pitchFamily="34" charset="0"/>
            </a:endParaRPr>
          </a:p>
          <a:p>
            <a:pPr marL="571486" indent="-571486">
              <a:buFont typeface="Arial" panose="020B0604020202020204" pitchFamily="34" charset="0"/>
              <a:buChar char="•"/>
            </a:pPr>
            <a:endParaRPr lang="en-GB" altLang="en-US" sz="2000" dirty="0">
              <a:solidFill>
                <a:srgbClr val="000000"/>
              </a:solidFill>
              <a:latin typeface="Calibri" pitchFamily="34" charset="0"/>
            </a:endParaRPr>
          </a:p>
          <a:p>
            <a:r>
              <a:rPr lang="en-GB" altLang="en-US" sz="2000" dirty="0">
                <a:solidFill>
                  <a:srgbClr val="000000"/>
                </a:solidFill>
                <a:latin typeface="Calibri" pitchFamily="34" charset="0"/>
              </a:rPr>
              <a:t>2021-2022 Splat rates</a:t>
            </a:r>
          </a:p>
          <a:p>
            <a:pPr marL="571486" indent="-571486">
              <a:buFont typeface="Arial" panose="020B0604020202020204" pitchFamily="34" charset="0"/>
              <a:buChar char="•"/>
            </a:pPr>
            <a:r>
              <a:rPr lang="en-GB" altLang="en-US" sz="2000" dirty="0">
                <a:solidFill>
                  <a:srgbClr val="000000"/>
                </a:solidFill>
                <a:latin typeface="Calibri" pitchFamily="34" charset="0"/>
              </a:rPr>
              <a:t>England – 16.1%</a:t>
            </a:r>
          </a:p>
          <a:p>
            <a:pPr marL="571486" indent="-571486">
              <a:buFont typeface="Arial" panose="020B0604020202020204" pitchFamily="34" charset="0"/>
              <a:buChar char="•"/>
            </a:pPr>
            <a:r>
              <a:rPr lang="en-GB" altLang="en-US" sz="2000" dirty="0">
                <a:solidFill>
                  <a:srgbClr val="000000"/>
                </a:solidFill>
                <a:latin typeface="Calibri" pitchFamily="34" charset="0"/>
              </a:rPr>
              <a:t>Wales – 43.9%</a:t>
            </a:r>
          </a:p>
          <a:p>
            <a:pPr marL="571486" indent="-571486">
              <a:buFont typeface="Arial" panose="020B0604020202020204" pitchFamily="34" charset="0"/>
              <a:buChar char="•"/>
            </a:pPr>
            <a:r>
              <a:rPr lang="en-GB" altLang="en-US" sz="2000" dirty="0">
                <a:solidFill>
                  <a:srgbClr val="000000"/>
                </a:solidFill>
                <a:latin typeface="Calibri" pitchFamily="34" charset="0"/>
              </a:rPr>
              <a:t>Scotland – 16% (increase)</a:t>
            </a:r>
          </a:p>
          <a:p>
            <a:pPr marL="571486" indent="-571486">
              <a:buFont typeface="Arial" panose="020B0604020202020204" pitchFamily="34" charset="0"/>
              <a:buChar char="•"/>
            </a:pPr>
            <a:r>
              <a:rPr lang="en-GB" altLang="en-US" sz="2000" dirty="0">
                <a:solidFill>
                  <a:srgbClr val="000000"/>
                </a:solidFill>
                <a:latin typeface="Calibri" pitchFamily="34" charset="0"/>
              </a:rPr>
              <a:t>NI – 45.5%</a:t>
            </a:r>
          </a:p>
        </p:txBody>
      </p:sp>
      <p:pic>
        <p:nvPicPr>
          <p:cNvPr id="1028" name="Picture 4">
            <a:extLst>
              <a:ext uri="{FF2B5EF4-FFF2-40B4-BE49-F238E27FC236}">
                <a16:creationId xmlns:a16="http://schemas.microsoft.com/office/drawing/2014/main" id="{E1695C59-CCB8-38B4-42AD-7F2C8F1E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0624"/>
            <a:ext cx="4010323" cy="32082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4E1D9C4-1EFD-E719-48B7-E535D9C97478}"/>
              </a:ext>
            </a:extLst>
          </p:cNvPr>
          <p:cNvPicPr>
            <a:picLocks noChangeAspect="1"/>
          </p:cNvPicPr>
          <p:nvPr/>
        </p:nvPicPr>
        <p:blipFill rotWithShape="1">
          <a:blip r:embed="rId4"/>
          <a:srcRect l="25547" t="28889" r="26562" b="22853"/>
          <a:stretch/>
        </p:blipFill>
        <p:spPr>
          <a:xfrm>
            <a:off x="2809241" y="2778297"/>
            <a:ext cx="6334759" cy="3590587"/>
          </a:xfrm>
          <a:prstGeom prst="rect">
            <a:avLst/>
          </a:prstGeom>
        </p:spPr>
      </p:pic>
    </p:spTree>
    <p:extLst>
      <p:ext uri="{BB962C8B-B14F-4D97-AF65-F5344CB8AC3E}">
        <p14:creationId xmlns:p14="http://schemas.microsoft.com/office/powerpoint/2010/main" val="2764421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A car parked in a field&#10;&#10;Description automatically generated with low confidence"/>
          <p:cNvPicPr>
            <a:picLocks noChangeAspect="1" noChangeArrowheads="1"/>
          </p:cNvPicPr>
          <p:nvPr/>
        </p:nvPicPr>
        <p:blipFill rotWithShape="1">
          <a:blip r:embed="rId2">
            <a:extLst>
              <a:ext uri="{28A0092B-C50C-407E-A947-70E740481C1C}">
                <a14:useLocalDpi xmlns:a14="http://schemas.microsoft.com/office/drawing/2010/main" val="0"/>
              </a:ext>
            </a:extLst>
          </a:blip>
          <a:srcRect t="20278" r="-1" b="-1"/>
          <a:stretch/>
        </p:blipFill>
        <p:spPr bwMode="auto">
          <a:xfrm>
            <a:off x="482600" y="2013396"/>
            <a:ext cx="8178799" cy="44012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72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xISEhUUEhQUFBQVFRQUFBQVFBQUFBQUFRQWFhQUFBQYHCggGBwlHBQVITEhJSkrLi4uFx8zODMsNygtLisBCgoKDg0OFxAQGiwfHyQsLCwsLCwsLCwsLCwsLCwsLCwsLCwsLCwsLCwsLCwsLCwsLDcsLCwsLDgsKzc3NywrK//AABEIALQBGAMBIgACEQEDEQH/xAAbAAABBQEBAAAAAAAAAAAAAAAFAAIDBAYBB//EAEoQAAEEAAQDBAYGBQgJBQAAAAEAAgMRBBIhMQVBUQYTImEycYGRobEUI0JScsEHk9HS8BUzU1SSotPhFhckNGJzgrLxNUNjs8L/xAAZAQADAQEBAAAAAAAAAAAAAAABAgMEAAX/xAAmEQACAgEDBAIDAQEAAAAAAAAAAQIRAxIhMQQTQVEUIjIzYSMF/9oADAMBAAIRAxEAPwA13RUww6e0p5kWpzZjUEMawBS59lXdIuF6V7jLYIxSKcSIU2Up4mKRodSCYemyRWqTJVaimS00NafJF3BCa6wr2YJkoFI6rA40VGyKdk6qS7poeqaLJudBDvUx8qph5SJRWMHcGzm1BanpNMaqttib3Iw4qVk6ic1cpdpTBbRdZiEnTqk16eHIdtDdxkxIKexgVe13Mg4naiDiTACPUqgcn8RebHqVTMrRjsRlLclfOonTKpiuIwxkCWVjHFodlOcmjtdNITIeJwPDiyTMGNzPLY5SGtHMnLol7mNeQ9rI/BO8phCjw2PikvIZHZW5yBBIDk+8A6rHqVfBcbw80jY2PfmeabcVC6J1t3kj38fsHx8notodx4fVj8Q+SKAIdx8fVj8Q+RXZ/wBUicPyRnwE5cCucJwzZJQ15cG04nKLccrSaaOppeKaymVGStLwvhEJZJiZ+8bh2aMaTT5HdLH5IVxWGItbLA17GOc5mV5shzaOjuYo/BGg6Wiph90lzD7pIx4OPUjGUwoiHgqvND0W5Svkdxrgq0ukBdcwhcIVNKJ6mdpJKlI1qVpBTY0FSskTTGnNhQpDWyTvV3vVzuEhCVySA2yJ5tcAUwhKe2BU1JE9LZXpJXPo6ifEuU0HQysSpWSJj2JuVdszt0dlpQuCkcE0hMhW7IS1OaukLlJhR4XaXGp6AQfjxqPUqwarmP3HqVYBVT2JS5MT2kwjpsbHEz0nsgYPa1anjn6OTFh3fRJZXPIHeRucGtkA6gVt5oDxgzx40TQMzOZHEGnLmDXGMAGuotUuG43HxTvxFyOdHbps7vC5oylzDrroRoNrXmS5Z6UeEbbivCxNh8FI5zo2QQyd+9riHhrI2gsDhvbmled9lK+mQ1tnNXvWV260HHcfNicNG2CExRVWktmRsj3U1zdvSYT7CgvZvCuZi8Nmq3HMBfiALXVmHKxquQTa0hvaD+aH4h8ii4Zp7EM7Rs+qH4h8it2d/wCbPMivsjNhXODwF8zQ2TuiLd3mvgDQSXaepUwrGBmcyRrmC3A6Nq816ZSOdgkUvHRpXJpeIQMnZmk4iHsYQK7p2VpOxLR1rdD+1srTHh2tl72mvOZrMkZBIogfe0o+pTcXidA5kwwphjeMkkbyHMeTqWgXYFBU+0eIYWRMjgMLBmkBLs+cuq8rgdhSZlGwRh90lzD7pLo8CHqIkUzJVVTgVtGTLWhT2xBVmuUjZUNxlTHSRUoqVjNa4WhFS9iteiIFSxuTKUjQizokmddD00LuVKOSNeuucosi7SJw/Mmucu0mkIHHDqu5AmFdDl1nCkg6Ku5iud4opE8ZMnKKKpYoy1Ww5RyUnUxHAhAUjGk8kmMtW5piwBraB+STJmUCmLC5vYoYjBPcRQOyikwL2+k0j2K59NeOd/tTmcQcTTtQd9dfeorrPBof/PfJjsSzDmV/e+kHYfXx+gICd28s2W1BBNhO6AkIYXtY2S2SAu+sJIdpz7uP2OWj4twCV7nS4aRv1giDmOc5tZHh1jKDdhuU6DdCcVh53jJN3JHed5TTK0gh4e0egdqrz8kq+3AH9dmQPlidGGNt3gytHcSZMzYg0V4eTpJT7FHLiw7EwOZGWh8hD3Ohc0jJ3gYA4gADKG7eatzMmdlOaIOa8PupjtfhHhFDxc72UeCwj2iJrnteIyDYjkLjlDqDS46el5ptL9C6l7LbX6D1BDu0R+qH4h+aIiPQepDe0Tfqh+Ifmteb9bMC5M6Fc4RihFM17rAFgkaubmBGZvmLtUQUd4g0lsUMOHb4o2HvAwukkc4akO5C7HsXkpGhF9nCBJA5gxkD7lbIHOkIIAa4GwdQdRohHHnwsiiw8UglLHPe+QejmfQys8tEXx+MHDmNghDDiCA6eUtDspOojbfl/GqDcWkdNCyeRga8vMZc1uUSDLmuhpY2vzTMdgzDnVJcg3SQXAh6ZHICpM4QHF4tjXAhyfFi2v8AtJl1Jt7MaDrXBPIQzDFoOrladK29CqLMhHiLjQu2hk+NI2VdvFhzKdTTE0MN2nByDO4s3TW113FgN0e5E7Qw2CngoTBj82oUjsfSV5YoaOKUgmlaHR8RvkpPpnUIrLE54mi7mXLVJ+PHKr00Q/FcRZHTnkgB9uIs0BfIexLPLXBXF07luw6U21n8F2gM8twNLoA0286W7y68kVixYItNHImtxMuFwdItuK5arOxrU0Y0FHuRE7Uiy4KNwXHSULQyfjTGmiU3dQjxsKNIGpQqTGNc8gv8R+yPhvuopeKd60iI+Kifhos/g+FzumaHOHJ2YbitXa+5Zc0tTN3Sx0o0D8XGNC+j5n4aKIyFuoNhZ3jOCe6VxHUgUL+HJXOGxzNoXYoX5ac1B8GzU2+A3iO2mGwcTTMHue4nKxgBcQNzZIAGvVW+Ddq8HjXh8ZyvaDnjkaMwB2dpYPrF1aw/avs+/F5XRua17ARlcS0OBI2PIofwTh3EcGzvWQB7WE58jmvd1zOYNTXl0WrDJJHn9RBts9ZixcLZZDehDQDl563sFVw2PjbE5pd4nF5aQ30Qdvesr2d7VOn7wiIvc0DOG+HXMD4mnW9DoPPREBxlmU/VxtNZTbiHA193LY9q1a4mNwkdzoZ2idcQ/EPzUB4qeiF4zHuf4T1tDLmi4NIl2ZLdlcIngOPYmFmSOVzW66aGr3y2NELCv8DY04iPOLaHZnCrtrRmIrnoFhQUyszEOD+8u3XmtwDrPUg7qTivF5p8olfYZeUABoF70AEad9And3cMU7JHEhjyQ4ZjsHNvQfJN+lfRMHC5sUbnzPlEhkZm0jOXIOnNGhqZnIDquK1jYg2XwjK1wa9rfuh7Q7L7LXEEgEEsxBo2pYZTyKvT4NpF80IstNLKqkja0FIpX9SpRiJRzKp4XF9Ve70dVOVpgG/TJdlHb71TXSG1Myawm1SRwRw4joXulO5pVBj3cwrLQhLJJh1Ui9gsdkGyr4ziZJUWVRujS6mxlka4JoOLFptWJe0oIqkGxDEb4S9v0CeQxwl8TmNY50TCQHVdmtTqd1oxq/IHJsgwvEwcw5uot62NdE6CYPBDyBeos7XoR7wVkZuIZMQwCvC0vdpsXeFunvPuRnD8QN5mkOOp0DSMzurDrsrRg6RpxZVVMF9nuJTQPGHJygOIJ6Btgu93Nac8eJFALK4xrI3k5u8nl8LnaBrGO9INHU7Xe1ozxB8YigyROY4NcHvO0psajrX5oZIurIznci1PxokjRTxcbA3CBR4eV7srY3k0HUGuJynUGuijc03RFEaEHSvWpKDFeRmgxXaN5FNQDETucSSd1G57BoXV7NFwa7EH1FXliyRW6EU0y5wKZzZ2amjmv+yaR7iM0psYfK2q7x50LifsrNYWTI9rjyPz0/NX+PRZmjJLKxvpHu9y7nm66aKa3e5rwPZlvh4la4mYNp2mnUEkE9DrSsfSyDV6WhPCmPDcr5HObyz6uFa7qbESAH5eaWS3NOrYu40+AuaCT068z8ER4YXMgkfZDXEgAm6plDTzQKDGOsEVXP4fx7Ve4lxqJkJi1c7MXNLTVEVv5E5tPJPBeTL1E1VGQmxszHd7h5DHIKuvRkANgPadD7eqHcM4rijLLLYL5HW9xoEnm1p5DbTyCvYuMEGttx7NQh+CnDs2Vpq8wPwI305K0W9JjTCUPEXvOrMh1O+h9QXYnW61WzaXzGvu/j4qzEfF7Er9iT4ZOpcK54e0x3nsZa3zcqUSv8AlLcTEW1Ye2rNC9tztugZUanEM4q9hb3UcZcKc9gjZIRz1vRUOK4vGQNY7FMie0+BsTmtc22izJ4eZJ35rmL7LYjO7/aITqdXTU72jqhnGuEywRMMkjXh0jqDH52ghupJ5Hkmd0VdoHYjFulkdI+szjegoAbAAcgAAElBDuklAgm3FgDVUMQWuNhVsy4X0syhRsseNNla1IBCpMkV7DS8ijIDGPlIUsOITp4wRoq0YIOyVU0CwozE9VYjxAQ1pUzIykcUcEe/amulCrCIpFqCijhTuRXhX/puM/wCZF8whZbojHDZ8O3CTQySkPmLXaRuIZlrQnntyVsTGo834h9VM4nxCQc9cuUgkerQKLE4uIiw7XpV/FGe2OCiY2IxyGR2Z2fwFob6IaBe/2vcsdIKK3494piWEYZdc3P8Ail6BieO/SMPhCHfWwh7XXXItyO16gfBeaRv0PnoroxBB0+yPeOYPvVZQUlQltOz03tjxt3fNfDN4RFESYnbvrXNl3Pl8EF7U9oYcRM58INOazMSMpLw3xWPWsqccR4gb+RHQqvicTZzDS9D+1GGNRd8ittk2Ins/FNbKRsVWB3PqCmhCpYKJpuJuYN/fqtNw/iDnYSKVzazZmA/ZdkNHXkedeawGMfmdXIL0ns5G2bhUOHrxmaVzH3o19uygjmDWvrWfItRpwy0Mbhse2je/L/hUxZ3g05dEGZAaGlH8xuCjEUuVoLNS7Zo1NnksTRutvkezD5osWa8EOHc4+cjntDBf9r3LEOdKw21wez/i1I9a9Kx0bIOE4lhd9fI6MyitgXtpgPOq99rzjMKIW3DH67nn55XMt4bFteKNNPw/yXWMyvr7w09Y1/L4ofGAdQKUxlNDXY2PLz/jomliXKJKRYeKTsG66/Crz3RPG2QmjYNjXyKo4RtH+0AetEhQnjcUdJ2mXEUiwuHIgqWQve6pWhn82OrTzQpXeCl4njMYBfnGUHQF3K1NGdBWfAcNzOvEzONm3CIEE8zfNUuLwYVsLfo8j5CZDmzjKR4NKb+aNt4PK4ZsZHh4xze94hk9zN/aFnuPYXDRuH0eYy9bbQHqf9r3JnwOwdFuklFukkRyIQmv1XGSBNdJSkja0PYKU7CVVEoTmzBFpgNDwd8ZewSDMHODasjcgXftRnjGBw8cz42tIDDRJdmLrAPs3WY4Sbli/wCYz/vCN9rXkYyb8Q/7GpNH1Y1qxxihCozStB0Kmi4hHFhzkt2Ke/K3w33bBzbYrMdeqsdq3ln0B0rGukdF9aCKzEOGjstdV0cG12dKSBjsaE04oI32m4qMLjiyGKEN+qzh0YdmBa22i/RFdFNJwaIcRnGX6iGI4hzOXoWGeq1TsIVNEXZeRr2YoOY1xbh3va4i3NIAGnRZ5uK6rR9luMvnbjA8M/3aRzcrGtyjQZW19nXn0ToYZI8LhsRhWNkjAJxIDWucXB2odYvLVjTbdM8aaRykY7iwEjK9oPQjZY7EDVeosaxmGfiwxpdJO5kDXNDmxtsuc7LsTWgWcxvCcNiXxlsgw8jmvM5c09yHj0Sxo1bm6A0OipikoLSwNW7Rj2uU8Evis80+bhUzGl/dudG3QyNBLB6zWntpUw5aVJCNFnNQI6ftTHO0/jyTHv3806MX6kwKLLNlaYdFTabKnB0TomyoI9bW1/R9ifF3LthI17egzDK71bD4rKtj0Wj7IMoyHn4a9Ysqc9kUi9zR8cwZhxEjXbF2cf8AXr87HsRvgnAy2MSHciwOgdt7SlxDD/Svo7/vOEL+tEgtPuze5ani+JbCzKKLj6LfIcz5LLGP2bNc8lwSR5325PdwlnNxYSPIEnX+7715/Itr20lJjJ3Jc3M7mTew8ljXrVi4Mc+SAON+tSyO0UF+L1J8p0VBC2JbY09ND8SP/wBKxw11t9Tj/eA/Yh+E1a5nMix6xqPiK9qn4NJqR169a/yU5bxoMlswqEXwcMTO4kbiKlL/ABNDCTD0fZ3QhXv5LmpjhG5we3M0taSKsjkN9FiRFBjGcKwmd3ecQLnAkEmKR+v4rKHcWwGHZEHQz984yZXeFzMoykjQ7681AOGTjURSaajwO/YiHGJ5n4Rnfx5XNmprzGGOc3ITR01ogJuR+TPx7pLke6SVCgmyuFSuYbqlbg4eTuikbGyg0FSsjKJDAgKxHhwE6g2DUix2dwRdLHVaOa42QAAHAk2VpeO8HdPjXlrmd29zTnztyhtC+fkVnmCgu5QU6gqoTUzQRcLAhndhspk+kPjvMAY4RsWknS9NUzjvCHSw4MxuY4RM7s07Vz848LRudib8kLhiCtDCXyTaUDURducFI7iFtaXB/dZCNQ7K1oNHypH8RK1nE5mSENZisOIWSEjLmDBpm9dhZ6fhtoXiuFkJGmh0zQdkuBYiA4psrchdhpWMBc0ZzY1brqPPbUKLhODxeDlw78O4yRS5e+LTmh0cWy5jsBWocsy/Cv6npuduiTcI+qs10s17kpxs8YI8bBPBhS3PDinyxssDvGOJzFnXUuQXA9mm9/h4sS/I+Vzs8di2sDbbmPIuIIQvD4Ag2LB6jQ+9dxOEs3Zve7N361zi3vR2pcGo4fh8Rmxkb2iMuw8seHgsA5Qd2N6bane1nOM9nWHAROEQMonlZJJGLJAJppI3oikBxJe1xOZ2b72Y5vfutZioHt4Xhw17RJHLLI8MlaHhj7LTQN9NEUExHH+zz8L3eZ7XF7A5zNQ+Mm6a8bXWu6HDQIpxDaySSTqTqb9aGhqtjtoSTJIgnyHwu9Saun0T6lbwJ5JYHW0HyWt7JR1E53PP/wBo/wA1jsEfCR0K3XZZv+zj8Tj+Snkf1Hh+RqeEcU7q/Dm+00dHja/Kz8SliMUXlznnU7n8vIKrh6pTAg+oez3rOypnO2hAiYOrh8iVj3jQrSdtJSSzShZr2f8AlZad2ldT8FpxfiRnyRxtTpDolmTSbFdU7FOYabK4Hzr3/wDhWWDLKa2sOHqJBHz+CGyaGvNETJYY7yIPz/apvkfwHHaFGIO0mJYxkcUjo2MblAbWpskuNjfX4IKx1gHqPiN09qxtOMmjPwGT2oxv9Yk/u/sVTiXG554wyZ5kp+cOdVjQggUNtVUKhkQs6zjN1xcYdUlyOCH0QA6hSgBQ4mc2usmseaRdRato06SwY09kK5DqisMNhGPU3sc4lQYfRNGFKJwMF69DXKz0U/cs6jfrpuNPimWZJh0WUMNh0SjYAl4ADrsDpY08JOvwUMMrXBtGjWu2luIv1CviE3yIndtlotCHY2lOHgvDM27d9AMxbY9i4+CMuHisGjqfs5mt18/STLOkwvG2gUWhc0ROPBMy6mya1sVqGnTXzKilwrMtg1laNN7NE2fLYJn1MbE7Mga99Ks52qKfQ2uaNQLol18yTbQOv7VD/JgP2q23qheXR2u/i+CX5MJBWFoB4nBhxVGTBUdlrPocYeGm67tzjdekM1XR8k/GcJaGE5jY2FCybI67eajLPG9h1FmE4swNDR1sn2IaxE+P5e8DW2crWg396rdXlaGuW/GqiiTe4iU6PVRp0bqTgO4bQuHkt/2dFYdo8ifebXnsb7k9hC9G4bFTGgcgApZHsPBbhTDnSx8V2d3g56qOAWK2pPeRXkpFDJdsH+KJvRpPvKzoizEuJysaQ0uq9egFiz+xGO2D/rgBqcjQPW4mvmhYjLniOhlhDrHLw26QnzJFewLQtooi+bL2J4EI+6fJM1sM381MGPcwkAZmyDRzCMwsUeosaqjxDASYeXu5AAdCCDma9jhbXscPSaRqCjnZ1kmI+kYSVrwMQ0yxEtcGx4iEF0dEjwtc24/MFo9UcEUmJ4eWuY/vcC8Fhc0guw0hp8Qvcsec1cg4+zrOaMpiD4vaiHDPECz2j9n5e1DcSadrY9hVjAvIeHCq9fu+SDCFuFTFxIveso+fwRJpQmKMiX0ibOYAaaHUX100RXmoZ48SITW5IonqS1C8qApxu6Sa0rqKGQQkwElE+GgLu9xVmk/DYGTQ1oa19dV81Th4m4Mcw0cwqzyrZKPGyAABxoVQ6USR8SsbTNv1DkGEde4rSvO65f8AUrUDX6c7vToBW/8AaCBxcRkqs3TkOVV8gpGY2QC83XcDy/YFLSd9Q4XkjTnpy1PNVZIpOnurnW3Xce9C4OJOaAL2NjQHff2LsnEn3voBQFCq00/uhMos7YutilOzSda0o6+XXUj3p8eFcTt05itb535H3KnHxaQ/aG97DQ6fDQKTD8Qe0AAim3QIvfdPTOtBNmGcBtqeXP0suvTVRSYd+py6Dnp69OuhVN3E5buxub0GtuzUfKyk7iLiKsVRFAAAAgAgewINSDaL0cT6urFXenr/ACTMZCRdjRpIJsHY6/NUX494AF6AUNOWUt+RKrY3ij3AjTW7oC9SCQD0JCZag2i7NhXgWBdUdCCaLcwPuTGNcHZXgMJFi9ENZxKTTUaCthejclnzpSN4k8yB5rMOosa8666pXjBaLsmCkB2B1ddEGspF37x713EPfC1xcNmg9d/R+YSw+McBYI+0dvvVfyCE9ouIEsDTVmrrSwwUL/jkqYYa5qIsmkrM3iJC5xJ3JJPtUJTnFNK9kzo4uPKVJoFoBJuHR5pWDzWyxPGBhQMwsnZt8uZOhVDs9xSKGEeFokZI59mIPMjS3RuYjQChptuszxzir8TM6V+UF32WNDGAAUA1o2ClLdlI8Gub27jH/tf3j+6ke3EZ3jI/6z+6sCupaQxpcVxqN8wl+6PC06+IA5XHyBN0qOExbGX47zCia1y2CfaaQhJG3VApGrw3bjGQDu8PO9sQJytLrqzZU3+sfiP9YPvWOXEAm2/1lcR/rDvYR+YKBcSxck8jpHOYXuouNgWepAAFoOAuI7go0Bc6mPaQC3wmz7R6/tImMa12pIB5jzQLCDPG5nVtj1jUfEV7UJK6W6piSxpm1+ks+8EwyNOxHvWNBRfg+EJp7iaHoi9/P1KTgkJLHFKw20pJrSkpoki0ODyb0PeFI3hMvQe8I5nXO9Wh9Lj/AKIupmCm8Mk+78Quu4dL934hGGPT3PQ+Hj/p3yZgL+TZfu/EJ44bL9z4hG2yrj8SOX8epc+kxrywrqJvwCGcLl3y/EJ/8mS75T7wiJxRTm4hD40PbHWaYPHDJfu/EJScImv0D7wjEOI589guyTkHU17UPjRD3pACfhk/3PiFB/Jk3NnxC0D8Smd9aZdNA555gF/DZfu/EJn8my/cPvCPmRJr0fiw9i/Jl6BAwco1y6Aa6hZriuIzvJ9i2PHZiIH0aum35HelgZXKmPBHG7Q8cjmtxjiuhNKaHKljJDnu5JuV1jKnNCbNNQ03O35lCWyGidx09DI0/iPXyVC0iuKJU6jvZzsvLjc3dOjGUgHOXCyQTpQPRAV6l+hI/wC9j/kH/wC21zOAh/RhjusH6x37qaf0ZY7/AOH9Yf3V6txjjkWGcBL4QQCHFzWg3m0FnfwlUB22wX9I39ZF++lsFnmp/Rrj+kX6z/JRu/R1jx9hh9UjV6d/ppgv6QfrIf8AEXf9M8F/SN/WQf4i6zrPLXfo/wCIf0IPqkZ+ZUf+gPEf6uf1kP7y9YHbHBf0rP1sH+Inz9q8K2J8ocHho0DXRuzONAMtjiAfEN+Wq62dZ4w/Ay4aRjZW5X71ma7wkmjbSRux3uVLieEyOsVlcSW15HUV5WjPbLjpxc4lLQzKxjWhpJ0a5xskgXq8qGaa4T4Q6vELF5SdLA29YKY4GcOwec2fRHx8keY1RYLxNBqh0ADR7ANlZcoSlbM2STbONSXEkgqNBI8pNeUkl6JAtRnROeUkkUJIrzyFavszweJ8YkeC5x6nT3JJJJF8YXOGY3TK08tWg/knMwMX9Gz+yEklJF6KnFeGRd257Whrmg1l0+CxEkhKSSrEnPkZI80miQ6JJLhWSZlICuJJkTYK7VSEMaORJJ9gWRKSSZlsX4jSuUuJJGVQnch1VOVxJ1SSU58lIcDEkkko50L1D9CPp4r8MPzekkgwMu/pgH8162/KZebBJJA5GlfIGcKaGsYDLMe8flt7gx78rc3IDINkY4zwiHBRYDEwNqSV0YkD/rGOD4g93hfda3tW/qSSRCZvtxh2R46dkbQxocwhrRQGaJj3UOWrifaqIcRgnkHbER/GN1/IJJIHAVzyT70R4NHnsknwjSjpy5e1JJF8Cy4Yca2go3riSzmIaCkkkuHR/9k=">
            <a:hlinkClick r:id="rId2"/>
          </p:cNvPr>
          <p:cNvSpPr>
            <a:spLocks noChangeAspect="1" noChangeArrowheads="1"/>
          </p:cNvSpPr>
          <p:nvPr/>
        </p:nvSpPr>
        <p:spPr bwMode="auto">
          <a:xfrm>
            <a:off x="206375" y="-539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3" descr="data:image/jpeg;base64,/9j/4AAQSkZJRgABAQAAAQABAAD/2wCEAAkGBxQTEhUUExQVFhUVFxUXFxUUFBQUFBQXFxUXFxcUFBQYHCggGBolHBQVITEhJSkrLi4uFx8zODMsNygtLisBCgoKDg0OGxAQGiwkHyUsLCwvLCwsLCwsLCwsLCwsLCwsLCwsLCwsLCwsLCwsLCwsLCwsLCwsLCwsLCwsLCwsLP/AABEIAKgBLAMBIgACEQEDEQH/xAAcAAACAgMBAQAAAAAAAAAAAAAEBQMGAAIHAQj/xABAEAABAwIEAwUFBgQGAgMBAAABAAIRAwQFEiExBkFRImFxgZETMqGxwQcjQlJi8BRygtEzkqKy4fFTY6PC0kP/xAAaAQACAwEBAAAAAAAAAAAAAAACAwABBAUG/8QAKBEAAgICAgICAgIDAQEAAAAAAAECEQMhEjEEQSJRE2EFMnGBoZFC/9oADAMBAAIRAxEAPwCgmkVtSpIwPYecEddFvRLHbOC4Lm66Mbsr3EVtADxyWthcS0dyfYjYZqbteSqWHGHFq14ZLJir6GwfKI8pVRIJTsVYghVG4dDmjvViZU7ISM+PSYMlSsMqVA/dL7nDmP3Gq3c5TVORSY3Dpl/kkxHUwMt1aZ7kkvAQ+CIKvDHwUNiWGNrCYh3Ja8XltS+Yccl6ZXcL1drsAgrp+Z5KaU7Y02vLtDBSuyoGo8NHXXuHNdKNNWjRLSSGlFwa1p5wtLmkSJ5lEX7mkjKNBDR5br2rU0SZumT9ALqkCEO2uZg7LYHM5Q1xBRRiugLDXWciW6+CtvDP2d1aoz1y6k07NAHtCP1To3w1PUBHfZhw6XAXFUb/AOE09PzkfL16Lp73NZvMjoCPpCC2tBQgxRgvCtrQ9ykwnYvcBUf/AKuXhCsbLYadO7bxEcvl0S83k8wehjK4eMfv4qelcuA05/PqFOSH/jZriHDdvWH31FlT+drXOHg6J/fVVqt9ldo500atSn1YHB7T5P1I7s3hCtzKjzp+x4ei0qWbpkSP3Gnkr5r6AeKzm2IfZZXpNDmVP4iHDMzIaTsnPIMxzOjWJ8AVzO5BaSOYJB8RovpyzxJzBkq6j8LuYjquV/ajw3mun1mBtOk5rHOe7NBcWiYDGknxjrqp8e0JlBxdM5/hTKlWo2myS5xgf3Kc47dfwzjQp6FoGd3MkpQ0PoOaWO1Ilr2TBG0iQDuCII5Ly4uS92eoZcdz1S5QTldaDhLjF12etxertmMdCiql25jtDLXCVDToAtle3FPss7kD4t9E7i7GGEkOfpuU4xDDR2AeZlS8DWzYc9wGiZ31yDOm2yU/7aMk5U9CikA2qTyAWl1jeug02Qdxct1nmUCWA7bIlH2wUgese2T11WgbmKnDAZ18FpRECVdhvR7kUYA18Cp3bKN7USKFbNDrsUcKSFotBlp8kRSqaJkgmAvuXvW1F7m6iQoM5aVI6uSNUxx9JaGjWhjLm+/qClDqgFWRsSvXOlqEKmLFFW0UkixXNEEByMt3dkJcy4mkEVQqdkFYpp8af2BJfENOylc6WhRTot/wrMxBtm2U7Sh1OEEijMSsva0iBvCrhYKDMn/9He8eit1u5VXiu0yPzcnLV4GZqTxv/Rqxz5Kn6I6Ba6B0RFWhoYVfoVCCntKucq2ZINMemn2LKbIcZTrhbh43dwAf8NnaqdSAdGQep+EpPcAufAjXqQF1/wCz3CfZWrXHLLz7Rzm7EHRup30Hx0VttbF18iwsuGW7QI1jRogaDQeAUDbw1TsB4JfiAJqEnnt4bAKS2q5Y0WeWR3R08WFKNj2jagCUZRLQYjZJ6dwTt9PqpqT3Hf6IuQTx32WSjUaFPUrNI0gJJbtJ0380R7F/U+iPm6M7xqyK5Yja9oKtsWwD1B1HeCPCQgXuO2WRrqiLG5yOg7O081WKVOn7BzQuJwPiTD20ahpyezUqiDuBFMgE8zBGvckd1Q6Lq/2rYKNKwAImCY1E7ajXl/wdlyu4MaK6aZk9UT0Dlap69E+zDndn6oCnVJIgSmlSyq1SM/ZASpKnbJKdDXg+5Aa+dlvjl8A0gc0ve0UhlbqecILELjPAiIQRpuzNSbsnw85iNJUuO12025WgZjulVC5LdpB5LSrULnFztSUxLew+Oxabl07pxbVw4AcwgrW3GYkpkaLQJA1R5ZR6CkrJmgFR1N17Zuk96y5EFKT3Qr2KR7x8VjpW11Sh89UJdXJzabBaEuXQ1bMqUiDqsuBoE6NuHBJ7ynlMK8eTk6Ci7NaFMoeqyDCzOQtqrp1T0mmWgkVIpprZasHglFFuYtb1IT/2OQ5eiyZ2lr32Dk0S2zpEKd3IIJjsr/FGSsU1sRJEjd1MxRMUrEmQtk9JBcWUc1vm5tKLlbYqJt3+CDHLjkjL9h4v7I52E8thLEjAVgw8j2eq7ubo2w7J+GcIN1cCmYDBJfpJyiCRO4mV22nDWhrQA0AADYADQD0XLeCsTo0aj8xgvho6SToPgfgr5VuYaTz/AHoElspL5mmJuDnHu26KG3d1CDZv3byj23tOmOrjPw6rM9s7UWkqG1k5oidD5D/cUyY5jhqY8HD6yqTfY4GCXCCNuy2D5lKRxIZ0dmzEdkdTpA9UaBbi/Z01tdjDAd5uMn9+imZfyNnQNzAA8t/mqLfGs1hJZUDcs5hDw0x0aSQEosuI3DcwNJe9wDRHeSrsGWOJ1Rtdj/dcPVC12keIVcwy6o1h93cMNT/11GvHm0HZNbG4qbVBq0x3EdQeinsXxPcbaK1Oow/iYSD0IEh3kQCuB4gwtcR+zync9F9BspNzEkHTaCuT8e4K0PNWi5rm/j7QzB06gkS3m3nPXqXe7OdlVMpdGu4OBHJPaV++pAJ9Ej2ROHXEPnohyR5IU+i42OGwJOpKVYw2lScTu5QP4icZa1LLik55zOmUpQrsUovtkDq7nGeXRTVBAmCprakBuEV/EMYCXQe5G3b0Mv6FVnSLtQCPFWGjYfdSTqlrMSzCQAAmtneBzY6Kprk6ZNiCg7LU10TKpWa4xzQmMVG5p5pFVuSXT0TFhc3ZbjaGuK1MspKSiLy5NSJ6aofItGKPGOy4qkWekhsRoyFPTKmc2QuepcZWKUqZXDTzaALQsIGoRl2wsMhCucSNV0IO1+h6GfDlvmrN/TqnWJsipPVL+EKgzuHOE6xanMFczyJv89P6E5H8hPc7T0RdB0gFQubIIXmHHSOiktxBauIewolghD0wiGrLISzdrURVZNNw7io2hEN2hIkylKmc2eztEd/1TJmgAQ9/Ty1nDvU7+S77dpHQizf2Q9rT1jtNjUDWRz5f8LrFYTIHQz5c1xevVl0E/U+S6LhGJuIBM/eNEk6mREt+BPr0UapKwork3Q4EuaIH0Se7xNtAuee2+YY38zuQkH1R2F1S5xEkAkpxUwSmSHsaM3VZens6aTltFFddX1Q5n1msafwgAx3NaGlaUcPq1HguMw4QQ3I4xzKvT8JqF3ZpMB/OYMfv9lbX9Ftu1uYiXaaDUmJ0CPl9ItYftj7BbNr7ct1MtPvamY6rnV/wjkfBbm5Q5zssdRC6bws4NbM6HktMYrUfbijUbo8EtfykESAeRGYIqpWi2rm41ZRcG4Opn3qQZrIc15L9t2mTB81d8Gw0sntEjaSG5vMjfxhS08DLdW1HFu+kT4GFObtoGUcuuhCBtvsB/UegG9ugxtTtQWjN/SCC74Li1THqtdrxWiXTDmMYxw/S7KBmHx7zsur8SMJp1HAHS3rEwYd7siD5LjVV3MIlJ9GPyUk0LXmDCwOUr6c6qGqIWhNMyDjAbdpkkhGOrAT0CR2YdIyz5JvQwqo466TyKRl43tgOKvbJaxaKZOncqzdVczj0TvEbBwOSYCT3No5m406ovH4r3sKNdGNeMh115KXDb0skIOFrMLRxQRJd1i50lQuWFy9AlMWizUFZmWQvcqsoc2tXRMKNUJNaGCjiVzskFYmSDb2zD2EjdVt7YEFOqN/k97ZL8RrCo/shH4/KLafQ3HdbNcJuDSqtdyOh8CrtcDMyR5LnrjJTzCceLBkeJb15hB5fjynU49oCcb2g+FDYHtOCIqwdRsULhx+8ckLcWVFWmOWNU9NRsaiAFikzOz0mF4yrqoqrkLc1sok89AqjC9EjG3RXuIG/fkjYwvCdEZeUM2qFDeS7MdRS+jelQsLO1P8Af6J7geNuNemx8ZXEMAAhrCYDMo5CdPMpNcuglDscWkOG7SCPEGR8lorktlp8XaOr0GxMb/v/AJVjw5/ZGYx3KvUawJzbTr4TrHxXtbEXTptyWBrZ14NIuFbEmMG8QqNe44Klc1nAmlRDoHIvOmY90EoG/v3VHCmDvueg5p/h2Ht9nl0gj16hMWuxjmv/AJEdtxhPuOgE6Ay0j+6sF3iNW7pml7NwFMNe2uYH3g17A390lp6yUGcIYDoxvZ1MkABWiwuaOUDMzye0witekBFyjt7AOFuJ3j7upo5pgg8iPorXcgVAHCFSuJ8Oa6alJwFVonQjttGuU9/RF4DfPyCZ26ajSRI5tcNiEthS4z2ux2IcXNOzmlpnouC09WDwXU+M751O2cGuLXveGSN4IcXR00ET3rmYblVpnN8pp5KFpkFaVqDomJCJNPOdwFLSAZoX+Sdzr/Jk6CeH70UzJbKb3WLtLjHZSSvVbILRCCc7tSkPGpvkLcE3YXitySQAdEF2naE6I+2phzgF5e2rqTttDsmRaSpBqOhZcsyiEKUdctLionWhWiEklsu0CgLZuiI9hAULmJnJMlkhozqFq5saKeydBjqvazTKXy3RZPSZqiXBEX9rkeVGFkcr2JuxZe7gLy30zHuha1XS8leP0bHXVa0vgkOXRCWrVbFsLUo0UWfDHzQk/hUWEO7bj3oGyuIolvUplgtuSCQYWDJDhGbf2XCNRbHlMqUEqW2siBqsr1GUwS9wC5LlbpbMjg7ojbQlVTiO+BfladGqXGOJi6WUtBzPMquF0rq+J4sovnP/AMHY4cdssuF3IcIKjudHpTY1spR5qZitEo1IemLrwdpS+zAZ5Ly8bDlA4pq2kAy2cKYoXsLHGXMiJ3LNh4xt6J7mXPcHD/4ikKfvPexg787g2D3GV0Y0hJGxHL+3VKy492jXhzUqZpVsph1MgO93UecqF9pVDRNd+XnlAb8tQpqZIcBykH01T+naU3AHkd4SE3FmvUtoQ2NnajWo4ydD97UM+ITWjY2rv8JjTG8MAIH6nvB+CmqYJRnTx5fVM7F9Kj7wiOesz3pn5JDvlQFXwKn7PPTptDgJlg101OoiVJZ1BLQ3bKR4CGkD/UU+N21zS5piRuBqO9ITh5rU6sPDDWbka8aBjy32c6bDNGyXVsVKfBMoPGmPCrXDWEFlORI1lxPa8hlA9VX7m5zKV2H5C5jhlcwlrgfwuaYI8iCFsy0BCJuCZyZyblbFhErGNjdFG3AO+i2qWIPulN/IijVokBTi2ESUZY4fAErLig8vytbA6lJc1egHKhSxxDpBRGI4lmaAdSo72plJGmiHtaOY5jsE1JVyYXJ0bWwIBJUNWspLqrOg2QhCZGN7ZSR655WhcsXpCaEb27tUa8gpa1SAoJQtkTo6JxJh0awqlUdlldl4jw0PpOjeFxXGOySO9c7x9y4mfHsAYPitnDmt7e3LiAN+Q8Uwu+GLxmrrarG8huYR/TK6MpK6s0troTVXLVpXtVpBhwIPRwIPoVoAmJaKCqHMrx92QeySIWVjDQAhVXFPsY5NKkNKGP12CA71QNxdOeZc4lQJvw9w/Wu35aTSertmN8XfRBwx4/lSQEp/bFQCkFNXLF+DWUWdl5c9s5jENP8AKqbUkEjoqhlWT+pSaZ61iPtzsl7Ho62fA1UnZaMxKntC3wfAri5cW0aZdHvOMNps/nedB4b9yuPDfBdS6cKlYOpW7ILnEZXVP00wf92w710nCrBjgKdNop29P8LdJPPXmTzcdUzFFtbM+fPwfGO2yrcA8AC3f/E13MqPH+EGZixh1Dny4DMeQ0017lHxbY5Kr45nMPBxn5z6LpLmgCBAA2A2HcqxxtY5qTazd6c5u9h3nwgHyUzQ1omDM45Fy6emUGjdfhduNifkj6V6QNCgK9sHDT9+CGzvbpuPisun2dT5QemM3Yg9vukju3HosbevcddT8glVvdSYPqirt5Zla3d0E+ewV0kH+XI9WWXCCXDI06u08Aj+Ioo2ji3QMNGPAVmEz5T6rTBKGQCN4A8+Z9Vtxs+bV7PzZR55ht6IU9oqSdOwLjjgapXYL21l73gGtQ0kugAvpdTpq3xI6LlF0KtN5a9rmOG7XtLHDxa7UL6e4aM24H5f2fjK9xPAra8AFzRZVLPdLh2gO5wMgd0rU8Sezmpny82oSirduc5Qu3Yx9lNk6fY56DjsQ41Kc/qY8kx4EKgV/s0xCk8/dZ2iYfSe1wI/lJDvgkzxtei7FDcUbQblb2ndTrCWXOMVHSZ37kXjeDVaGtSm9n87HNHqQlIcA3vSY40vQNICcZdr5qZ9aey3YIV4TO2s+xJ5rRKl2E9ADlpCYPpgKJyikUmDBhUlOjKmhbu0CpyZdg5p9FrlPRbVCQZCnbV0V2VZ325d926ehXG8YsBUzOG4J+a6hi90BReZjRczuK0AlcyMmppxM+O09AnDlHtkkbfMLuFpdZqTI/KFxuwuBSoPMaumCrlwDxC11JtOo6X6keCZl5zk5elobmg2uSLbeWFKo0iqxj2nfM0Fci43we1o1Wi2DgTu2ZaPCdQuhY5jIMtYdBuVzNgNxdE7wfkp48uMm70lsHBptv0P7DhqzNNrquYvjWCVBf8AClo7/Dc9p9U0p0QNDyUzaQG406rDLzsvK1IU/IlfYNw/wph7CPaudUd/7DlZ6DdX5jWUqcUmta0DQNAAVOcGAdoaIDBDeYg+pRtWFtsDldVcSG6b9s9fytk7J+DLk8hu10FG8m2Q4/jHtHOaNWjQEbd5+aqVHAatd5bRpvqPJ2Y0uiebjs0d5gLuWEfZ1bUgDWJrO6GWU5/lBk+Z8laKFs2m0MpMaxo5MaGtHkF0sHjzjt6HrRxbAvsfrOh11VbRH/jpxUqR0Lvdaf8AMukYBwVaWetKkC//AMlQ56nkTo3+kBWSA0dT+/VBVq5LsrRJ5zyW1RKlOhXjdwXO9m3z9EfZU8jA0DlM/OUA+kXXBA2EST1Tc0oj5pqMEE3JyZGRooCwOaWnmEU9uirnFuIPoW1WpT0fADTp2S4hubXpMqSVhyKZjmGG2qZYmmZLD0HNs9R8oQFWhJBGo+KsfCFd2IW1SjXcXVKRBbUOr+1ME9dnDvHqldWxfSeWOGrTBH1HcVgyw4M7HiZfyRp9orbGduP1QjcQd94HcmuAHlz+CJv7Ahwe0aHfuPIoW+kxpzS7s1cWi921VjRI15z49OiR4lXNarRYNnVWGOoa4OPwaURhlMmk0HU7dIHjzUFhQLrymB+DM49IAj/7D1Qw3Kis/wAcbZ1Ph+nlaREfv/tFVgQQQh7W5az2TXHWoSxsDTMGudB6aNKMrBdCjlRqqPK9dpbJ0235efNbW1yDpI0MA8j5rymwbHYoa2cWVCw7HZQKxg/UR8D/AGSm+4Zs64+9taD55+zaHeTgAR6o+5pRBaSPCI9CCEPSBmM7tD0Z/wDlSiFDx77G7WoJtnvoP/K4mrSPcQ45h5HyXOOI+GLmycG12Q06NqN7VJx6B/I9xg9y+i2VXSQQDHTQx4Ex8VpcNpVmGlUaHteILHt0cPA7+SXPHyKez5ZezvUD11Lj/wCzH2NM17LO5jZNSi45nMbzfTdu4Dm0yecrl1JkmUlxceyLRLQpwJK1eJUlR2iHzaoV9kIwNwVEXwiCyShKzhKNbLR1DG8TBoFUK5uM7gBsmWKXBdTDUvwW1zVAOXNZ8EIpObJjioqxzcuayiBueiyvj7KNHJSpgOO7yNSo8YEkNGwVZxCtLoGwQ4YKb/6RVLoKt8aqh5OacwLSDtB6dCFb+BrXeoRzhUW3p6hXLhrGGspxppOneFX8hB/hagtui8sX+OkXF1AOJ022UbaOsKkX3GlSS2kAOrjr/lH1SOtidZxk1HknkHET3ABczH/GZmvk6/6ZF4r9s6zgmENu6zmTNKlBqbwXHUUpBG41MHQdJBXR8PAp02Ma1jWAANbTbka0flDZIHl/2l4TwsWlkyl+LLmeer3auPrp4AJhhd1mbkPQjX0K7/i+NHBDihkajSQyq1gN+e376qA1CeWnU6fBRMgGCZI67wiCtVUGnZBWqZW6anqVHaNgTzOsrauJgL2uYYfBEhb7F2EMlzn9Sf7BNCdfJQWDMrQFpfMqOH3bmtPPM3N/l1ifGVBcFxgTPeACToOZMAAdT0XOuOMXZcD2NE5mghznj3SR7rWnnrqTtoE9veGzVdNarUqgfhcex4hgho9FhwGmBACjb+hU5S+ijW9KrRyVqJc0kals+h6jxVobjLbprBVpgVNW+1BiO5zY1HnpPqe/Dfu3MboYMHffuSChh+hB3016Ec0t/JUxcM08buLphj6AhzCP+EjubcB4AG37809pOLm5TBe0aH8w/Kfp6c9BKtTUHLqudkg4So9V4fkQ8jHy9+1+zKd2GQ0ATCf4A9lKm+s5syC4lrXOcABMaCACNdT135VLE3kka6nQaczorVQw14qNe0kCA2OtPZzD1BG6f40d2Yf5PI4qMV7A73jB/wDE25NIijTf7QiJqGWuZI1gQHEwrrT4itaollxSPcXta4eLXQR6IB2FMLmEgGNPgoLrhWg4mabde4La6OZj/Kr9lko1swljmuA3ykH0hZiGmV3QhVO34KotdmZnYfzU3uYfVpVobbFtHIXuqEfidGY+MIdD4uT7VDLcJeHRUIRlu7stHcFBd04IcqGM1qVMtVveCPisu2x4TO08wVFijfdK2rPlrTMd/TvUKCbYgjeQepBjwXC/tP4T/hK3tqTYoVnHQbUqm5Z3Ndq5vmOQXamVYiSDruNivMewindUX0ag7FRsH9J3a8d4IB8kMo8kR7Plx5WoCLxSwfQq1KNQQ+m4sd0kHcdx0I7iEBXuA0QN1nr0REda5LdBugnarwukyV7Keo0MSougaCIXuG0RSc5x57JFUvXTorF/DkUmucdY81y5Y541/kTTSp+wDF7oAH8x5Kqv3T68tWOMgvB74ISytZlpGsha/G4xVexmOuiezbABQjqzmZmg6OMoi4q5S0dN1reskAhPb3vofIEarHwHhhuL6gzdrXCq/wDlp9r4kNH9SroC6v8AYzh2RtW6I95wpN/lbDnkdxJaP6ESVsTN0jqFSrp3IO00e6ORDh4Hf5Iq5ZBkbFB035azTydLT9E1uqMc3tDG9doHjWdCBzPJE0X5mg9yHMEPYd4J+srzDKs0gehI9CUT6LTqf+jcnt+AW9RsiPBQ2pmXdSp6bpVvRcdmzByXjgpHBeFDYyiIiVDUpKchZCsBoVupw4d6X4hZQ4keKcXjdl7cUszQVGrM+TEmiuVLVxhzYkagzrolWIAAyBodQOh5t8j9FYHMEQ50DUcufelON0Q1h/T2h4bH4Qf6VlzY3KI/+OzrDlS9S0/8+hdgtl7a5Y0g5WnMfBuo+OX1V8fXmp7MAaQXHc9wHTT5qvcC0obUrRJccrf5W7n1n/Km2DN7RJ3OpPfzTcEOMB/nZueZRQ35jxRdVqFj5oyqETKia8l5Vq6QN1qHch/0tXkAKiw20JyCVJUbIQ9q7sBTU6ihZBesmn4IZp7DfFMCNCEse2GkQTDgfjH1UKZK7QiY0kmNvFbWd+KgJiA0xPJw6hBVXe8Nemq9w8dkjbYK60Dezmn224KS1l7THMUq0f8AxVD/ALD/AErjj9V9U4nZMuKVShUH3dZhY7qJ2cO8GCO8L5jxPDn29apRqDt0nOY7vLTuO46EdxQNVsOIuIWSvSvFYY1t6ZzgHqnl1Xc6Og5Ar1Yufnm2kLmwMjuKDcMz9NgsWKYfb/QeFfIMrYOKg6O6/wB0F/CuaCx4gj4jqF6sSsWeTlxfQGObc6YCWROmy+h+F8MFvZ0aMatYM387u0//AFFyxYupi2ysv0NLc5mlh1jVvXwS7EGkAEaEdVixR/1MUtxsZUrr2lMPA7TNHDmorV4ZSqBuoDjl8HAEDymPJYsTYOynJ6f6Ydb6MbpuAfXVb27u0QvFitmiPoKqbqIuWLEKGSMBWxCxYoREF3T0Xlnq2FixF6Aa+QDeUshnlzSzEAx7SORBB8CIPzXqxW3oxZpcZUg7hmy9lQpsO4pszD9REu+JKkwwa+SxYp0jV203+xoAiiJCxYls0owj0Q9YLFiojJrf3CFq1/yWLFCwhlT4hB1zIPePosWKFMXtqdknx+CJsz2fFYsRyQqDt/6NquniuRfbXgcOZfMGlSKVaBs9o7Dz4tGWf0N6rFiBrQxdnKCvFixUNP/Z">
            <a:hlinkClick r:id="rId3"/>
          </p:cNvPr>
          <p:cNvSpPr>
            <a:spLocks noChangeAspect="1" noChangeArrowheads="1"/>
          </p:cNvSpPr>
          <p:nvPr/>
        </p:nvSpPr>
        <p:spPr bwMode="auto">
          <a:xfrm>
            <a:off x="155575" y="-250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8" descr="data:image/jpeg;base64,/9j/4AAQSkZJRgABAQAAAQABAAD/2wCEAAkGBxISEhUUEhQUFBQVFRQUFBQVFBQUFBQUFRQWFhQUFBQYHCggGBwlHBQVITEhJSkrLi4uFx8zODMsNygtLisBCgoKDg0OFxAQGiwfHyQsLCwsLCwsLCwsLCwsLCwsLCwsLCwsLCwsLCwsLCwsLCwsLDcsLCwsLDgsKzc3NywrK//AABEIALQBGAMBIgACEQEDEQH/xAAbAAABBQEBAAAAAAAAAAAAAAAFAAIDBAYBB//EAEoQAAEEAAQDBAYGBQgJBQAAAAEAAgMRBBIhMQVBUQYTImEycYGRobEUI0JScsEHk9HS8BUzU1SSotPhFhckNGJzgrLxNUNjs8L/xAAZAQADAQEBAAAAAAAAAAAAAAABAgMEAAX/xAAmEQACAgEDBAIDAQEAAAAAAAAAAQIRAxIhMQQTQVEUIjIzYSMF/9oADAMBAAIRAxEAPwA13RUww6e0p5kWpzZjUEMawBS59lXdIuF6V7jLYIxSKcSIU2Up4mKRodSCYemyRWqTJVaimS00NafJF3BCa6wr2YJkoFI6rA40VGyKdk6qS7poeqaLJudBDvUx8qph5SJRWMHcGzm1BanpNMaqttib3Iw4qVk6ic1cpdpTBbRdZiEnTqk16eHIdtDdxkxIKexgVe13Mg4naiDiTACPUqgcn8RebHqVTMrRjsRlLclfOonTKpiuIwxkCWVjHFodlOcmjtdNITIeJwPDiyTMGNzPLY5SGtHMnLol7mNeQ9rI/BO8phCjw2PikvIZHZW5yBBIDk+8A6rHqVfBcbw80jY2PfmeabcVC6J1t3kj38fsHx8notodx4fVj8Q+SKAIdx8fVj8Q+RXZ/wBUicPyRnwE5cCucJwzZJQ15cG04nKLccrSaaOppeKaymVGStLwvhEJZJiZ+8bh2aMaTT5HdLH5IVxWGItbLA17GOc5mV5shzaOjuYo/BGg6Wiph90lzD7pIx4OPUjGUwoiHgqvND0W5Svkdxrgq0ukBdcwhcIVNKJ6mdpJKlI1qVpBTY0FSskTTGnNhQpDWyTvV3vVzuEhCVySA2yJ5tcAUwhKe2BU1JE9LZXpJXPo6ifEuU0HQysSpWSJj2JuVdszt0dlpQuCkcE0hMhW7IS1OaukLlJhR4XaXGp6AQfjxqPUqwarmP3HqVYBVT2JS5MT2kwjpsbHEz0nsgYPa1anjn6OTFh3fRJZXPIHeRucGtkA6gVt5oDxgzx40TQMzOZHEGnLmDXGMAGuotUuG43HxTvxFyOdHbps7vC5oylzDrroRoNrXmS5Z6UeEbbivCxNh8FI5zo2QQyd+9riHhrI2gsDhvbmled9lK+mQ1tnNXvWV260HHcfNicNG2CExRVWktmRsj3U1zdvSYT7CgvZvCuZi8Nmq3HMBfiALXVmHKxquQTa0hvaD+aH4h8ii4Zp7EM7Rs+qH4h8it2d/wCbPMivsjNhXODwF8zQ2TuiLd3mvgDQSXaepUwrGBmcyRrmC3A6Nq816ZSOdgkUvHRpXJpeIQMnZmk4iHsYQK7p2VpOxLR1rdD+1srTHh2tl72mvOZrMkZBIogfe0o+pTcXidA5kwwphjeMkkbyHMeTqWgXYFBU+0eIYWRMjgMLBmkBLs+cuq8rgdhSZlGwRh90lzD7pLo8CHqIkUzJVVTgVtGTLWhT2xBVmuUjZUNxlTHSRUoqVjNa4WhFS9iteiIFSxuTKUjQizokmddD00LuVKOSNeuucosi7SJw/Mmucu0mkIHHDqu5AmFdDl1nCkg6Ku5iud4opE8ZMnKKKpYoy1Ww5RyUnUxHAhAUjGk8kmMtW5piwBraB+STJmUCmLC5vYoYjBPcRQOyikwL2+k0j2K59NeOd/tTmcQcTTtQd9dfeorrPBof/PfJjsSzDmV/e+kHYfXx+gICd28s2W1BBNhO6AkIYXtY2S2SAu+sJIdpz7uP2OWj4twCV7nS4aRv1giDmOc5tZHh1jKDdhuU6DdCcVh53jJN3JHed5TTK0gh4e0egdqrz8kq+3AH9dmQPlidGGNt3gytHcSZMzYg0V4eTpJT7FHLiw7EwOZGWh8hD3Ohc0jJ3gYA4gADKG7eatzMmdlOaIOa8PupjtfhHhFDxc72UeCwj2iJrnteIyDYjkLjlDqDS46el5ptL9C6l7LbX6D1BDu0R+qH4h+aIiPQepDe0Tfqh+Ifmteb9bMC5M6Fc4RihFM17rAFgkaubmBGZvmLtUQUd4g0lsUMOHb4o2HvAwukkc4akO5C7HsXkpGhF9nCBJA5gxkD7lbIHOkIIAa4GwdQdRohHHnwsiiw8UglLHPe+QejmfQys8tEXx+MHDmNghDDiCA6eUtDspOojbfl/GqDcWkdNCyeRga8vMZc1uUSDLmuhpY2vzTMdgzDnVJcg3SQXAh6ZHICpM4QHF4tjXAhyfFi2v8AtJl1Jt7MaDrXBPIQzDFoOrladK29CqLMhHiLjQu2hk+NI2VdvFhzKdTTE0MN2nByDO4s3TW113FgN0e5E7Qw2CngoTBj82oUjsfSV5YoaOKUgmlaHR8RvkpPpnUIrLE54mi7mXLVJ+PHKr00Q/FcRZHTnkgB9uIs0BfIexLPLXBXF07luw6U21n8F2gM8twNLoA0286W7y68kVixYItNHImtxMuFwdItuK5arOxrU0Y0FHuRE7Uiy4KNwXHSULQyfjTGmiU3dQjxsKNIGpQqTGNc8gv8R+yPhvuopeKd60iI+Kifhos/g+FzumaHOHJ2YbitXa+5Zc0tTN3Sx0o0D8XGNC+j5n4aKIyFuoNhZ3jOCe6VxHUgUL+HJXOGxzNoXYoX5ac1B8GzU2+A3iO2mGwcTTMHue4nKxgBcQNzZIAGvVW+Ddq8HjXh8ZyvaDnjkaMwB2dpYPrF1aw/avs+/F5XRua17ARlcS0OBI2PIofwTh3EcGzvWQB7WE58jmvd1zOYNTXl0WrDJJHn9RBts9ZixcLZZDehDQDl563sFVw2PjbE5pd4nF5aQ30Qdvesr2d7VOn7wiIvc0DOG+HXMD4mnW9DoPPREBxlmU/VxtNZTbiHA193LY9q1a4mNwkdzoZ2idcQ/EPzUB4qeiF4zHuf4T1tDLmi4NIl2ZLdlcIngOPYmFmSOVzW66aGr3y2NELCv8DY04iPOLaHZnCrtrRmIrnoFhQUyszEOD+8u3XmtwDrPUg7qTivF5p8olfYZeUABoF70AEad9And3cMU7JHEhjyQ4ZjsHNvQfJN+lfRMHC5sUbnzPlEhkZm0jOXIOnNGhqZnIDquK1jYg2XwjK1wa9rfuh7Q7L7LXEEgEEsxBo2pYZTyKvT4NpF80IstNLKqkja0FIpX9SpRiJRzKp4XF9Ve70dVOVpgG/TJdlHb71TXSG1Myawm1SRwRw4joXulO5pVBj3cwrLQhLJJh1Ui9gsdkGyr4ziZJUWVRujS6mxlka4JoOLFptWJe0oIqkGxDEb4S9v0CeQxwl8TmNY50TCQHVdmtTqd1oxq/IHJsgwvEwcw5uot62NdE6CYPBDyBeos7XoR7wVkZuIZMQwCvC0vdpsXeFunvPuRnD8QN5mkOOp0DSMzurDrsrRg6RpxZVVMF9nuJTQPGHJygOIJ6Btgu93Nac8eJFALK4xrI3k5u8nl8LnaBrGO9INHU7Xe1ozxB8YigyROY4NcHvO0psajrX5oZIurIznci1PxokjRTxcbA3CBR4eV7srY3k0HUGuJynUGuijc03RFEaEHSvWpKDFeRmgxXaN5FNQDETucSSd1G57BoXV7NFwa7EH1FXliyRW6EU0y5wKZzZ2amjmv+yaR7iM0psYfK2q7x50LifsrNYWTI9rjyPz0/NX+PRZmjJLKxvpHu9y7nm66aKa3e5rwPZlvh4la4mYNp2mnUEkE9DrSsfSyDV6WhPCmPDcr5HObyz6uFa7qbESAH5eaWS3NOrYu40+AuaCT068z8ER4YXMgkfZDXEgAm6plDTzQKDGOsEVXP4fx7Ve4lxqJkJi1c7MXNLTVEVv5E5tPJPBeTL1E1VGQmxszHd7h5DHIKuvRkANgPadD7eqHcM4rijLLLYL5HW9xoEnm1p5DbTyCvYuMEGttx7NQh+CnDs2Vpq8wPwI305K0W9JjTCUPEXvOrMh1O+h9QXYnW61WzaXzGvu/j4qzEfF7Er9iT4ZOpcK54e0x3nsZa3zcqUSv8AlLcTEW1Ye2rNC9tztugZUanEM4q9hb3UcZcKc9gjZIRz1vRUOK4vGQNY7FMie0+BsTmtc22izJ4eZJ35rmL7LYjO7/aITqdXTU72jqhnGuEywRMMkjXh0jqDH52ghupJ5Hkmd0VdoHYjFulkdI+szjegoAbAAcgAAElBDuklAgm3FgDVUMQWuNhVsy4X0syhRsseNNla1IBCpMkV7DS8ijIDGPlIUsOITp4wRoq0YIOyVU0CwozE9VYjxAQ1pUzIykcUcEe/amulCrCIpFqCijhTuRXhX/puM/wCZF8whZbojHDZ8O3CTQySkPmLXaRuIZlrQnntyVsTGo834h9VM4nxCQc9cuUgkerQKLE4uIiw7XpV/FGe2OCiY2IxyGR2Z2fwFob6IaBe/2vcsdIKK3494piWEYZdc3P8Ail6BieO/SMPhCHfWwh7XXXItyO16gfBeaRv0PnoroxBB0+yPeOYPvVZQUlQltOz03tjxt3fNfDN4RFESYnbvrXNl3Pl8EF7U9oYcRM58INOazMSMpLw3xWPWsqccR4gb+RHQqvicTZzDS9D+1GGNRd8ittk2Ins/FNbKRsVWB3PqCmhCpYKJpuJuYN/fqtNw/iDnYSKVzazZmA/ZdkNHXkedeawGMfmdXIL0ns5G2bhUOHrxmaVzH3o19uygjmDWvrWfItRpwy0Mbhse2je/L/hUxZ3g05dEGZAaGlH8xuCjEUuVoLNS7Zo1NnksTRutvkezD5osWa8EOHc4+cjntDBf9r3LEOdKw21wez/i1I9a9Kx0bIOE4lhd9fI6MyitgXtpgPOq99rzjMKIW3DH67nn55XMt4bFteKNNPw/yXWMyvr7w09Y1/L4ofGAdQKUxlNDXY2PLz/jomliXKJKRYeKTsG66/Crz3RPG2QmjYNjXyKo4RtH+0AetEhQnjcUdJ2mXEUiwuHIgqWQve6pWhn82OrTzQpXeCl4njMYBfnGUHQF3K1NGdBWfAcNzOvEzONm3CIEE8zfNUuLwYVsLfo8j5CZDmzjKR4NKb+aNt4PK4ZsZHh4xze94hk9zN/aFnuPYXDRuH0eYy9bbQHqf9r3JnwOwdFuklFukkRyIQmv1XGSBNdJSkja0PYKU7CVVEoTmzBFpgNDwd8ZewSDMHODasjcgXftRnjGBw8cz42tIDDRJdmLrAPs3WY4Sbli/wCYz/vCN9rXkYyb8Q/7GpNH1Y1qxxihCozStB0Kmi4hHFhzkt2Ke/K3w33bBzbYrMdeqsdq3ln0B0rGukdF9aCKzEOGjstdV0cG12dKSBjsaE04oI32m4qMLjiyGKEN+qzh0YdmBa22i/RFdFNJwaIcRnGX6iGI4hzOXoWGeq1TsIVNEXZeRr2YoOY1xbh3va4i3NIAGnRZ5uK6rR9luMvnbjA8M/3aRzcrGtyjQZW19nXn0ToYZI8LhsRhWNkjAJxIDWucXB2odYvLVjTbdM8aaRykY7iwEjK9oPQjZY7EDVeosaxmGfiwxpdJO5kDXNDmxtsuc7LsTWgWcxvCcNiXxlsgw8jmvM5c09yHj0Sxo1bm6A0OipikoLSwNW7Rj2uU8Evis80+bhUzGl/dudG3QyNBLB6zWntpUw5aVJCNFnNQI6ftTHO0/jyTHv3806MX6kwKLLNlaYdFTabKnB0TomyoI9bW1/R9ifF3LthI17egzDK71bD4rKtj0Wj7IMoyHn4a9Ysqc9kUi9zR8cwZhxEjXbF2cf8AXr87HsRvgnAy2MSHciwOgdt7SlxDD/Svo7/vOEL+tEgtPuze5ani+JbCzKKLj6LfIcz5LLGP2bNc8lwSR5325PdwlnNxYSPIEnX+7715/Itr20lJjJ3Jc3M7mTew8ljXrVi4Mc+SAON+tSyO0UF+L1J8p0VBC2JbY09ND8SP/wBKxw11t9Tj/eA/Yh+E1a5nMix6xqPiK9qn4NJqR169a/yU5bxoMlswqEXwcMTO4kbiKlL/ABNDCTD0fZ3QhXv5LmpjhG5we3M0taSKsjkN9FiRFBjGcKwmd3ecQLnAkEmKR+v4rKHcWwGHZEHQz984yZXeFzMoykjQ7681AOGTjURSaajwO/YiHGJ5n4Rnfx5XNmprzGGOc3ITR01ogJuR+TPx7pLke6SVCgmyuFSuYbqlbg4eTuikbGyg0FSsjKJDAgKxHhwE6g2DUix2dwRdLHVaOa42QAAHAk2VpeO8HdPjXlrmd29zTnztyhtC+fkVnmCgu5QU6gqoTUzQRcLAhndhspk+kPjvMAY4RsWknS9NUzjvCHSw4MxuY4RM7s07Vz848LRudib8kLhiCtDCXyTaUDURducFI7iFtaXB/dZCNQ7K1oNHypH8RK1nE5mSENZisOIWSEjLmDBpm9dhZ6fhtoXiuFkJGmh0zQdkuBYiA4psrchdhpWMBc0ZzY1brqPPbUKLhODxeDlw78O4yRS5e+LTmh0cWy5jsBWocsy/Cv6npuduiTcI+qs10s17kpxs8YI8bBPBhS3PDinyxssDvGOJzFnXUuQXA9mm9/h4sS/I+Vzs8di2sDbbmPIuIIQvD4Ag2LB6jQ+9dxOEs3Zve7N361zi3vR2pcGo4fh8Rmxkb2iMuw8seHgsA5Qd2N6bane1nOM9nWHAROEQMonlZJJGLJAJppI3oikBxJe1xOZ2b72Y5vfutZioHt4Xhw17RJHLLI8MlaHhj7LTQN9NEUExHH+zz8L3eZ7XF7A5zNQ+Mm6a8bXWu6HDQIpxDaySSTqTqb9aGhqtjtoSTJIgnyHwu9Saun0T6lbwJ5JYHW0HyWt7JR1E53PP/wBo/wA1jsEfCR0K3XZZv+zj8Tj+Snkf1Hh+RqeEcU7q/Dm+00dHja/Kz8SliMUXlznnU7n8vIKrh6pTAg+oez3rOypnO2hAiYOrh8iVj3jQrSdtJSSzShZr2f8AlZad2ldT8FpxfiRnyRxtTpDolmTSbFdU7FOYabK4Hzr3/wDhWWDLKa2sOHqJBHz+CGyaGvNETJYY7yIPz/apvkfwHHaFGIO0mJYxkcUjo2MblAbWpskuNjfX4IKx1gHqPiN09qxtOMmjPwGT2oxv9Yk/u/sVTiXG554wyZ5kp+cOdVjQggUNtVUKhkQs6zjN1xcYdUlyOCH0QA6hSgBQ4mc2usmseaRdRato06SwY09kK5DqisMNhGPU3sc4lQYfRNGFKJwMF69DXKz0U/cs6jfrpuNPimWZJh0WUMNh0SjYAl4ADrsDpY08JOvwUMMrXBtGjWu2luIv1CviE3yIndtlotCHY2lOHgvDM27d9AMxbY9i4+CMuHisGjqfs5mt18/STLOkwvG2gUWhc0ROPBMy6mya1sVqGnTXzKilwrMtg1laNN7NE2fLYJn1MbE7Mga99Ks52qKfQ2uaNQLol18yTbQOv7VD/JgP2q23qheXR2u/i+CX5MJBWFoB4nBhxVGTBUdlrPocYeGm67tzjdekM1XR8k/GcJaGE5jY2FCybI67eajLPG9h1FmE4swNDR1sn2IaxE+P5e8DW2crWg396rdXlaGuW/GqiiTe4iU6PVRp0bqTgO4bQuHkt/2dFYdo8ifebXnsb7k9hC9G4bFTGgcgApZHsPBbhTDnSx8V2d3g56qOAWK2pPeRXkpFDJdsH+KJvRpPvKzoizEuJysaQ0uq9egFiz+xGO2D/rgBqcjQPW4mvmhYjLniOhlhDrHLw26QnzJFewLQtooi+bL2J4EI+6fJM1sM381MGPcwkAZmyDRzCMwsUeosaqjxDASYeXu5AAdCCDma9jhbXscPSaRqCjnZ1kmI+kYSVrwMQ0yxEtcGx4iEF0dEjwtc24/MFo9UcEUmJ4eWuY/vcC8Fhc0guw0hp8Qvcsec1cg4+zrOaMpiD4vaiHDPECz2j9n5e1DcSadrY9hVjAvIeHCq9fu+SDCFuFTFxIveso+fwRJpQmKMiX0ibOYAaaHUX100RXmoZ48SITW5IonqS1C8qApxu6Sa0rqKGQQkwElE+GgLu9xVmk/DYGTQ1oa19dV81Th4m4Mcw0cwqzyrZKPGyAABxoVQ6USR8SsbTNv1DkGEde4rSvO65f8AUrUDX6c7vToBW/8AaCBxcRkqs3TkOVV8gpGY2QC83XcDy/YFLSd9Q4XkjTnpy1PNVZIpOnurnW3Xce9C4OJOaAL2NjQHff2LsnEn3voBQFCq00/uhMos7YutilOzSda0o6+XXUj3p8eFcTt05itb535H3KnHxaQ/aG97DQ6fDQKTD8Qe0AAim3QIvfdPTOtBNmGcBtqeXP0suvTVRSYd+py6Dnp69OuhVN3E5buxub0GtuzUfKyk7iLiKsVRFAAAAgAgewINSDaL0cT6urFXenr/ACTMZCRdjRpIJsHY6/NUX494AF6AUNOWUt+RKrY3ij3AjTW7oC9SCQD0JCZag2i7NhXgWBdUdCCaLcwPuTGNcHZXgMJFi9ENZxKTTUaCthejclnzpSN4k8yB5rMOosa8666pXjBaLsmCkB2B1ddEGspF37x713EPfC1xcNmg9d/R+YSw+McBYI+0dvvVfyCE9ouIEsDTVmrrSwwUL/jkqYYa5qIsmkrM3iJC5xJ3JJPtUJTnFNK9kzo4uPKVJoFoBJuHR5pWDzWyxPGBhQMwsnZt8uZOhVDs9xSKGEeFokZI59mIPMjS3RuYjQChptuszxzir8TM6V+UF32WNDGAAUA1o2ClLdlI8Gub27jH/tf3j+6ke3EZ3jI/6z+6sCupaQxpcVxqN8wl+6PC06+IA5XHyBN0qOExbGX47zCia1y2CfaaQhJG3VApGrw3bjGQDu8PO9sQJytLrqzZU3+sfiP9YPvWOXEAm2/1lcR/rDvYR+YKBcSxck8jpHOYXuouNgWepAAFoOAuI7go0Bc6mPaQC3wmz7R6/tImMa12pIB5jzQLCDPG5nVtj1jUfEV7UJK6W6piSxpm1+ks+8EwyNOxHvWNBRfg+EJp7iaHoi9/P1KTgkJLHFKw20pJrSkpoki0ODyb0PeFI3hMvQe8I5nXO9Wh9Lj/AKIupmCm8Mk+78Quu4dL934hGGPT3PQ+Hj/p3yZgL+TZfu/EJ44bL9z4hG2yrj8SOX8epc+kxrywrqJvwCGcLl3y/EJ/8mS75T7wiJxRTm4hD40PbHWaYPHDJfu/EJScImv0D7wjEOI589guyTkHU17UPjRD3pACfhk/3PiFB/Jk3NnxC0D8Smd9aZdNA555gF/DZfu/EJn8my/cPvCPmRJr0fiw9i/Jl6BAwco1y6Aa6hZriuIzvJ9i2PHZiIH0aum35HelgZXKmPBHG7Q8cjmtxjiuhNKaHKljJDnu5JuV1jKnNCbNNQ03O35lCWyGidx09DI0/iPXyVC0iuKJU6jvZzsvLjc3dOjGUgHOXCyQTpQPRAV6l+hI/wC9j/kH/wC21zOAh/RhjusH6x37qaf0ZY7/AOH9Yf3V6txjjkWGcBL4QQCHFzWg3m0FnfwlUB22wX9I39ZF++lsFnmp/Rrj+kX6z/JRu/R1jx9hh9UjV6d/ppgv6QfrIf8AEXf9M8F/SN/WQf4i6zrPLXfo/wCIf0IPqkZ+ZUf+gPEf6uf1kP7y9YHbHBf0rP1sH+Inz9q8K2J8ocHho0DXRuzONAMtjiAfEN+Wq62dZ4w/Ay4aRjZW5X71ma7wkmjbSRux3uVLieEyOsVlcSW15HUV5WjPbLjpxc4lLQzKxjWhpJ0a5xskgXq8qGaa4T4Q6vELF5SdLA29YKY4GcOwec2fRHx8keY1RYLxNBqh0ADR7ANlZcoSlbM2STbONSXEkgqNBI8pNeUkl6JAtRnROeUkkUJIrzyFavszweJ8YkeC5x6nT3JJJJF8YXOGY3TK08tWg/knMwMX9Gz+yEklJF6KnFeGRd257Whrmg1l0+CxEkhKSSrEnPkZI80miQ6JJLhWSZlICuJJkTYK7VSEMaORJJ9gWRKSSZlsX4jSuUuJJGVQnch1VOVxJ1SSU58lIcDEkkko50L1D9CPp4r8MPzekkgwMu/pgH8162/KZebBJJA5GlfIGcKaGsYDLMe8flt7gx78rc3IDINkY4zwiHBRYDEwNqSV0YkD/rGOD4g93hfda3tW/qSSRCZvtxh2R46dkbQxocwhrRQGaJj3UOWrifaqIcRgnkHbER/GN1/IJJIHAVzyT70R4NHnsknwjSjpy5e1JJF8Cy4Yca2go3riSzmIaCkkkuHR/9k=">
            <a:hlinkClick r:id="rId2"/>
          </p:cNvPr>
          <p:cNvSpPr>
            <a:spLocks noChangeAspect="1" noChangeArrowheads="1"/>
          </p:cNvSpPr>
          <p:nvPr/>
        </p:nvSpPr>
        <p:spPr bwMode="auto">
          <a:xfrm>
            <a:off x="358775" y="-387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9" descr="data:image/jpeg;base64,/9j/4AAQSkZJRgABAQAAAQABAAD/2wCEAAkGBxQTEhUUExQVFhUVFxUXFxUUFBQUFBQXFxUXFxcUFBQYHCggGBolHBQVITEhJSkrLi4uFx8zODMsNygtLisBCgoKDg0OGxAQGiwkHyUsLCwvLCwsLCwsLCwsLCwsLCwsLCwsLCwsLCwsLCwsLCwsLCwsLCwsLCwsLCwsLCwsLP/AABEIAKgBLAMBIgACEQEDEQH/xAAcAAACAgMBAQAAAAAAAAAAAAAEBQMGAAIHAQj/xABAEAABAwIEAwUFBgQGAgMBAAABAAIRAwQFEiExBkFRImFxgZETMqGxwQcjQlJi8BRygtEzkqKy4fFTY6PC0kP/xAAaAQACAwEBAAAAAAAAAAAAAAACAwABBAUG/8QAKBEAAgICAgICAgIDAQEAAAAAAAECEQMhEjEEQSJRE2EFMnGBoZFC/9oADAMBAAIRAxEAPwCgmkVtSpIwPYecEddFvRLHbOC4Lm66Mbsr3EVtADxyWthcS0dyfYjYZqbteSqWHGHFq14ZLJir6GwfKI8pVRIJTsVYghVG4dDmjvViZU7ISM+PSYMlSsMqVA/dL7nDmP3Gq3c5TVORSY3Dpl/kkxHUwMt1aZ7kkvAQ+CIKvDHwUNiWGNrCYh3Ja8XltS+Yccl6ZXcL1drsAgrp+Z5KaU7Y02vLtDBSuyoGo8NHXXuHNdKNNWjRLSSGlFwa1p5wtLmkSJ5lEX7mkjKNBDR5br2rU0SZumT9ALqkCEO2uZg7LYHM5Q1xBRRiugLDXWciW6+CtvDP2d1aoz1y6k07NAHtCP1To3w1PUBHfZhw6XAXFUb/AOE09PzkfL16Lp73NZvMjoCPpCC2tBQgxRgvCtrQ9ykwnYvcBUf/AKuXhCsbLYadO7bxEcvl0S83k8wehjK4eMfv4qelcuA05/PqFOSH/jZriHDdvWH31FlT+drXOHg6J/fVVqt9ldo500atSn1YHB7T5P1I7s3hCtzKjzp+x4ei0qWbpkSP3Gnkr5r6AeKzm2IfZZXpNDmVP4iHDMzIaTsnPIMxzOjWJ8AVzO5BaSOYJB8RovpyzxJzBkq6j8LuYjquV/ajw3mun1mBtOk5rHOe7NBcWiYDGknxjrqp8e0JlBxdM5/hTKlWo2myS5xgf3Kc47dfwzjQp6FoGd3MkpQ0PoOaWO1Ilr2TBG0iQDuCII5Ly4uS92eoZcdz1S5QTldaDhLjF12etxertmMdCiql25jtDLXCVDToAtle3FPss7kD4t9E7i7GGEkOfpuU4xDDR2AeZlS8DWzYc9wGiZ31yDOm2yU/7aMk5U9CikA2qTyAWl1jeug02Qdxct1nmUCWA7bIlH2wUgese2T11WgbmKnDAZ18FpRECVdhvR7kUYA18Cp3bKN7USKFbNDrsUcKSFotBlp8kRSqaJkgmAvuXvW1F7m6iQoM5aVI6uSNUxx9JaGjWhjLm+/qClDqgFWRsSvXOlqEKmLFFW0UkixXNEEByMt3dkJcy4mkEVQqdkFYpp8af2BJfENOylc6WhRTot/wrMxBtm2U7Sh1OEEijMSsva0iBvCrhYKDMn/9He8eit1u5VXiu0yPzcnLV4GZqTxv/Rqxz5Kn6I6Ba6B0RFWhoYVfoVCCntKucq2ZINMemn2LKbIcZTrhbh43dwAf8NnaqdSAdGQep+EpPcAufAjXqQF1/wCz3CfZWrXHLLz7Rzm7EHRup30Hx0VttbF18iwsuGW7QI1jRogaDQeAUDbw1TsB4JfiAJqEnnt4bAKS2q5Y0WeWR3R08WFKNj2jagCUZRLQYjZJ6dwTt9PqpqT3Hf6IuQTx32WSjUaFPUrNI0gJJbtJ0380R7F/U+iPm6M7xqyK5Yja9oKtsWwD1B1HeCPCQgXuO2WRrqiLG5yOg7O081WKVOn7BzQuJwPiTD20ahpyezUqiDuBFMgE8zBGvckd1Q6Lq/2rYKNKwAImCY1E7ajXl/wdlyu4MaK6aZk9UT0Dlap69E+zDndn6oCnVJIgSmlSyq1SM/ZASpKnbJKdDXg+5Aa+dlvjl8A0gc0ve0UhlbqecILELjPAiIQRpuzNSbsnw85iNJUuO12025WgZjulVC5LdpB5LSrULnFztSUxLew+Oxabl07pxbVw4AcwgrW3GYkpkaLQJA1R5ZR6CkrJmgFR1N17Zuk96y5EFKT3Qr2KR7x8VjpW11Sh89UJdXJzabBaEuXQ1bMqUiDqsuBoE6NuHBJ7ynlMK8eTk6Ci7NaFMoeqyDCzOQtqrp1T0mmWgkVIpprZasHglFFuYtb1IT/2OQ5eiyZ2lr32Dk0S2zpEKd3IIJjsr/FGSsU1sRJEjd1MxRMUrEmQtk9JBcWUc1vm5tKLlbYqJt3+CDHLjkjL9h4v7I52E8thLEjAVgw8j2eq7ubo2w7J+GcIN1cCmYDBJfpJyiCRO4mV22nDWhrQA0AADYADQD0XLeCsTo0aj8xgvho6SToPgfgr5VuYaTz/AHoElspL5mmJuDnHu26KG3d1CDZv3byj23tOmOrjPw6rM9s7UWkqG1k5oidD5D/cUyY5jhqY8HD6yqTfY4GCXCCNuy2D5lKRxIZ0dmzEdkdTpA9UaBbi/Z01tdjDAd5uMn9+imZfyNnQNzAA8t/mqLfGs1hJZUDcs5hDw0x0aSQEosuI3DcwNJe9wDRHeSrsGWOJ1Rtdj/dcPVC12keIVcwy6o1h93cMNT/11GvHm0HZNbG4qbVBq0x3EdQeinsXxPcbaK1Oow/iYSD0IEh3kQCuB4gwtcR+zync9F9BspNzEkHTaCuT8e4K0PNWi5rm/j7QzB06gkS3m3nPXqXe7OdlVMpdGu4OBHJPaV++pAJ9Ej2ROHXEPnohyR5IU+i42OGwJOpKVYw2lScTu5QP4icZa1LLik55zOmUpQrsUovtkDq7nGeXRTVBAmCprakBuEV/EMYCXQe5G3b0Mv6FVnSLtQCPFWGjYfdSTqlrMSzCQAAmtneBzY6Kprk6ZNiCg7LU10TKpWa4xzQmMVG5p5pFVuSXT0TFhc3ZbjaGuK1MspKSiLy5NSJ6aofItGKPGOy4qkWekhsRoyFPTKmc2QuepcZWKUqZXDTzaALQsIGoRl2wsMhCucSNV0IO1+h6GfDlvmrN/TqnWJsipPVL+EKgzuHOE6xanMFczyJv89P6E5H8hPc7T0RdB0gFQubIIXmHHSOiktxBauIewolghD0wiGrLISzdrURVZNNw7io2hEN2hIkylKmc2eztEd/1TJmgAQ9/Ty1nDvU7+S77dpHQizf2Q9rT1jtNjUDWRz5f8LrFYTIHQz5c1xevVl0E/U+S6LhGJuIBM/eNEk6mREt+BPr0UapKwork3Q4EuaIH0Se7xNtAuee2+YY38zuQkH1R2F1S5xEkAkpxUwSmSHsaM3VZens6aTltFFddX1Q5n1msafwgAx3NaGlaUcPq1HguMw4QQ3I4xzKvT8JqF3ZpMB/OYMfv9lbX9Ftu1uYiXaaDUmJ0CPl9ItYftj7BbNr7ct1MtPvamY6rnV/wjkfBbm5Q5zssdRC6bws4NbM6HktMYrUfbijUbo8EtfykESAeRGYIqpWi2rm41ZRcG4Opn3qQZrIc15L9t2mTB81d8Gw0sntEjaSG5vMjfxhS08DLdW1HFu+kT4GFObtoGUcuuhCBtvsB/UegG9ugxtTtQWjN/SCC74Li1THqtdrxWiXTDmMYxw/S7KBmHx7zsur8SMJp1HAHS3rEwYd7siD5LjVV3MIlJ9GPyUk0LXmDCwOUr6c6qGqIWhNMyDjAbdpkkhGOrAT0CR2YdIyz5JvQwqo466TyKRl43tgOKvbJaxaKZOncqzdVczj0TvEbBwOSYCT3No5m406ovH4r3sKNdGNeMh115KXDb0skIOFrMLRxQRJd1i50lQuWFy9AlMWizUFZmWQvcqsoc2tXRMKNUJNaGCjiVzskFYmSDb2zD2EjdVt7YEFOqN/k97ZL8RrCo/shH4/KLafQ3HdbNcJuDSqtdyOh8CrtcDMyR5LnrjJTzCceLBkeJb15hB5fjynU49oCcb2g+FDYHtOCIqwdRsULhx+8ckLcWVFWmOWNU9NRsaiAFikzOz0mF4yrqoqrkLc1sok89AqjC9EjG3RXuIG/fkjYwvCdEZeUM2qFDeS7MdRS+jelQsLO1P8Af6J7geNuNemx8ZXEMAAhrCYDMo5CdPMpNcuglDscWkOG7SCPEGR8lorktlp8XaOr0GxMb/v/AJVjw5/ZGYx3KvUawJzbTr4TrHxXtbEXTptyWBrZ14NIuFbEmMG8QqNe44Klc1nAmlRDoHIvOmY90EoG/v3VHCmDvueg5p/h2Ht9nl0gj16hMWuxjmv/AJEdtxhPuOgE6Ay0j+6sF3iNW7pml7NwFMNe2uYH3g17A390lp6yUGcIYDoxvZ1MkABWiwuaOUDMzye0witekBFyjt7AOFuJ3j7upo5pgg8iPorXcgVAHCFSuJ8Oa6alJwFVonQjttGuU9/RF4DfPyCZ26ajSRI5tcNiEthS4z2ux2IcXNOzmlpnouC09WDwXU+M751O2cGuLXveGSN4IcXR00ET3rmYblVpnN8pp5KFpkFaVqDomJCJNPOdwFLSAZoX+Sdzr/Jk6CeH70UzJbKb3WLtLjHZSSvVbILRCCc7tSkPGpvkLcE3YXitySQAdEF2naE6I+2phzgF5e2rqTttDsmRaSpBqOhZcsyiEKUdctLionWhWiEklsu0CgLZuiI9hAULmJnJMlkhozqFq5saKeydBjqvazTKXy3RZPSZqiXBEX9rkeVGFkcr2JuxZe7gLy30zHuha1XS8leP0bHXVa0vgkOXRCWrVbFsLUo0UWfDHzQk/hUWEO7bj3oGyuIolvUplgtuSCQYWDJDhGbf2XCNRbHlMqUEqW2siBqsr1GUwS9wC5LlbpbMjg7ojbQlVTiO+BfladGqXGOJi6WUtBzPMquF0rq+J4sovnP/AMHY4cdssuF3IcIKjudHpTY1spR5qZitEo1IemLrwdpS+zAZ5Ly8bDlA4pq2kAy2cKYoXsLHGXMiJ3LNh4xt6J7mXPcHD/4ikKfvPexg787g2D3GV0Y0hJGxHL+3VKy492jXhzUqZpVsph1MgO93UecqF9pVDRNd+XnlAb8tQpqZIcBykH01T+naU3AHkd4SE3FmvUtoQ2NnajWo4ydD97UM+ITWjY2rv8JjTG8MAIH6nvB+CmqYJRnTx5fVM7F9Kj7wiOesz3pn5JDvlQFXwKn7PPTptDgJlg101OoiVJZ1BLQ3bKR4CGkD/UU+N21zS5piRuBqO9ITh5rU6sPDDWbka8aBjy32c6bDNGyXVsVKfBMoPGmPCrXDWEFlORI1lxPa8hlA9VX7m5zKV2H5C5jhlcwlrgfwuaYI8iCFsy0BCJuCZyZyblbFhErGNjdFG3AO+i2qWIPulN/IijVokBTi2ESUZY4fAErLig8vytbA6lJc1egHKhSxxDpBRGI4lmaAdSo72plJGmiHtaOY5jsE1JVyYXJ0bWwIBJUNWspLqrOg2QhCZGN7ZSR655WhcsXpCaEb27tUa8gpa1SAoJQtkTo6JxJh0awqlUdlldl4jw0PpOjeFxXGOySO9c7x9y4mfHsAYPitnDmt7e3LiAN+Q8Uwu+GLxmrrarG8huYR/TK6MpK6s0troTVXLVpXtVpBhwIPRwIPoVoAmJaKCqHMrx92QeySIWVjDQAhVXFPsY5NKkNKGP12CA71QNxdOeZc4lQJvw9w/Wu35aTSertmN8XfRBwx4/lSQEp/bFQCkFNXLF+DWUWdl5c9s5jENP8AKqbUkEjoqhlWT+pSaZ61iPtzsl7Ho62fA1UnZaMxKntC3wfAri5cW0aZdHvOMNps/nedB4b9yuPDfBdS6cKlYOpW7ILnEZXVP00wf92w710nCrBjgKdNop29P8LdJPPXmTzcdUzFFtbM+fPwfGO2yrcA8AC3f/E13MqPH+EGZixh1Dny4DMeQ0017lHxbY5Kr45nMPBxn5z6LpLmgCBAA2A2HcqxxtY5qTazd6c5u9h3nwgHyUzQ1omDM45Fy6emUGjdfhduNifkj6V6QNCgK9sHDT9+CGzvbpuPisun2dT5QemM3Yg9vukju3HosbevcddT8glVvdSYPqirt5Zla3d0E+ewV0kH+XI9WWXCCXDI06u08Aj+Ioo2ji3QMNGPAVmEz5T6rTBKGQCN4A8+Z9Vtxs+bV7PzZR55ht6IU9oqSdOwLjjgapXYL21l73gGtQ0kugAvpdTpq3xI6LlF0KtN5a9rmOG7XtLHDxa7UL6e4aM24H5f2fjK9xPAra8AFzRZVLPdLh2gO5wMgd0rU8Sezmpny82oSirduc5Qu3Yx9lNk6fY56DjsQ41Kc/qY8kx4EKgV/s0xCk8/dZ2iYfSe1wI/lJDvgkzxtei7FDcUbQblb2ndTrCWXOMVHSZ37kXjeDVaGtSm9n87HNHqQlIcA3vSY40vQNICcZdr5qZ9aey3YIV4TO2s+xJ5rRKl2E9ADlpCYPpgKJyikUmDBhUlOjKmhbu0CpyZdg5p9FrlPRbVCQZCnbV0V2VZ325d926ehXG8YsBUzOG4J+a6hi90BReZjRczuK0AlcyMmppxM+O09AnDlHtkkbfMLuFpdZqTI/KFxuwuBSoPMaumCrlwDxC11JtOo6X6keCZl5zk5elobmg2uSLbeWFKo0iqxj2nfM0Fci43we1o1Wi2DgTu2ZaPCdQuhY5jIMtYdBuVzNgNxdE7wfkp48uMm70lsHBptv0P7DhqzNNrquYvjWCVBf8AClo7/Dc9p9U0p0QNDyUzaQG406rDLzsvK1IU/IlfYNw/wph7CPaudUd/7DlZ6DdX5jWUqcUmta0DQNAAVOcGAdoaIDBDeYg+pRtWFtsDldVcSG6b9s9fytk7J+DLk8hu10FG8m2Q4/jHtHOaNWjQEbd5+aqVHAatd5bRpvqPJ2Y0uiebjs0d5gLuWEfZ1bUgDWJrO6GWU5/lBk+Z8laKFs2m0MpMaxo5MaGtHkF0sHjzjt6HrRxbAvsfrOh11VbRH/jpxUqR0Lvdaf8AMukYBwVaWetKkC//AMlQ56nkTo3+kBWSA0dT+/VBVq5LsrRJ5zyW1RKlOhXjdwXO9m3z9EfZU8jA0DlM/OUA+kXXBA2EST1Tc0oj5pqMEE3JyZGRooCwOaWnmEU9uirnFuIPoW1WpT0fADTp2S4hubXpMqSVhyKZjmGG2qZYmmZLD0HNs9R8oQFWhJBGo+KsfCFd2IW1SjXcXVKRBbUOr+1ME9dnDvHqldWxfSeWOGrTBH1HcVgyw4M7HiZfyRp9orbGduP1QjcQd94HcmuAHlz+CJv7Ahwe0aHfuPIoW+kxpzS7s1cWi921VjRI15z49OiR4lXNarRYNnVWGOoa4OPwaURhlMmk0HU7dIHjzUFhQLrymB+DM49IAj/7D1Qw3Kis/wAcbZ1Ph+nlaREfv/tFVgQQQh7W5az2TXHWoSxsDTMGudB6aNKMrBdCjlRqqPK9dpbJ0235efNbW1yDpI0MA8j5rymwbHYoa2cWVCw7HZQKxg/UR8D/AGSm+4Zs64+9taD55+zaHeTgAR6o+5pRBaSPCI9CCEPSBmM7tD0Z/wDlSiFDx77G7WoJtnvoP/K4mrSPcQ45h5HyXOOI+GLmycG12Q06NqN7VJx6B/I9xg9y+i2VXSQQDHTQx4Ex8VpcNpVmGlUaHteILHt0cPA7+SXPHyKez5ZezvUD11Lj/wCzH2NM17LO5jZNSi45nMbzfTdu4Dm0yecrl1JkmUlxceyLRLQpwJK1eJUlR2iHzaoV9kIwNwVEXwiCyShKzhKNbLR1DG8TBoFUK5uM7gBsmWKXBdTDUvwW1zVAOXNZ8EIpObJjioqxzcuayiBueiyvj7KNHJSpgOO7yNSo8YEkNGwVZxCtLoGwQ4YKb/6RVLoKt8aqh5OacwLSDtB6dCFb+BrXeoRzhUW3p6hXLhrGGspxppOneFX8hB/hagtui8sX+OkXF1AOJ022UbaOsKkX3GlSS2kAOrjr/lH1SOtidZxk1HknkHET3ABczH/GZmvk6/6ZF4r9s6zgmENu6zmTNKlBqbwXHUUpBG41MHQdJBXR8PAp02Ma1jWAANbTbka0flDZIHl/2l4TwsWlkyl+LLmeer3auPrp4AJhhd1mbkPQjX0K7/i+NHBDihkajSQyq1gN+e376qA1CeWnU6fBRMgGCZI67wiCtVUGnZBWqZW6anqVHaNgTzOsrauJgL2uYYfBEhb7F2EMlzn9Sf7BNCdfJQWDMrQFpfMqOH3bmtPPM3N/l1ifGVBcFxgTPeACToOZMAAdT0XOuOMXZcD2NE5mghznj3SR7rWnnrqTtoE9veGzVdNarUqgfhcex4hgho9FhwGmBACjb+hU5S+ijW9KrRyVqJc0kals+h6jxVobjLbprBVpgVNW+1BiO5zY1HnpPqe/Dfu3MboYMHffuSChh+hB3016Ec0t/JUxcM08buLphj6AhzCP+EjubcB4AG37809pOLm5TBe0aH8w/Kfp6c9BKtTUHLqudkg4So9V4fkQ8jHy9+1+zKd2GQ0ATCf4A9lKm+s5syC4lrXOcABMaCACNdT135VLE3kka6nQaczorVQw14qNe0kCA2OtPZzD1BG6f40d2Yf5PI4qMV7A73jB/wDE25NIijTf7QiJqGWuZI1gQHEwrrT4itaollxSPcXta4eLXQR6IB2FMLmEgGNPgoLrhWg4mabde4La6OZj/Kr9lko1swljmuA3ykH0hZiGmV3QhVO34KotdmZnYfzU3uYfVpVobbFtHIXuqEfidGY+MIdD4uT7VDLcJeHRUIRlu7stHcFBd04IcqGM1qVMtVveCPisu2x4TO08wVFijfdK2rPlrTMd/TvUKCbYgjeQepBjwXC/tP4T/hK3tqTYoVnHQbUqm5Z3Ndq5vmOQXamVYiSDruNivMewindUX0ag7FRsH9J3a8d4IB8kMo8kR7Plx5WoCLxSwfQq1KNQQ+m4sd0kHcdx0I7iEBXuA0QN1nr0REda5LdBugnarwukyV7Keo0MSougaCIXuG0RSc5x57JFUvXTorF/DkUmucdY81y5Y541/kTTSp+wDF7oAH8x5Kqv3T68tWOMgvB74ISytZlpGsha/G4xVexmOuiezbABQjqzmZmg6OMoi4q5S0dN1reskAhPb3vofIEarHwHhhuL6gzdrXCq/wDlp9r4kNH9SroC6v8AYzh2RtW6I95wpN/lbDnkdxJaP6ESVsTN0jqFSrp3IO00e6ORDh4Hf5Iq5ZBkbFB035azTydLT9E1uqMc3tDG9doHjWdCBzPJE0X5mg9yHMEPYd4J+srzDKs0gehI9CUT6LTqf+jcnt+AW9RsiPBQ2pmXdSp6bpVvRcdmzByXjgpHBeFDYyiIiVDUpKchZCsBoVupw4d6X4hZQ4keKcXjdl7cUszQVGrM+TEmiuVLVxhzYkagzrolWIAAyBodQOh5t8j9FYHMEQ50DUcufelON0Q1h/T2h4bH4Qf6VlzY3KI/+OzrDlS9S0/8+hdgtl7a5Y0g5WnMfBuo+OX1V8fXmp7MAaQXHc9wHTT5qvcC0obUrRJccrf5W7n1n/Km2DN7RJ3OpPfzTcEOMB/nZueZRQ35jxRdVqFj5oyqETKia8l5Vq6QN1qHch/0tXkAKiw20JyCVJUbIQ9q7sBTU6ihZBesmn4IZp7DfFMCNCEse2GkQTDgfjH1UKZK7QiY0kmNvFbWd+KgJiA0xPJw6hBVXe8Nemq9w8dkjbYK60Dezmn224KS1l7THMUq0f8AxVD/ALD/AErjj9V9U4nZMuKVShUH3dZhY7qJ2cO8GCO8L5jxPDn29apRqDt0nOY7vLTuO46EdxQNVsOIuIWSvSvFYY1t6ZzgHqnl1Xc6Og5Ar1Yufnm2kLmwMjuKDcMz9NgsWKYfb/QeFfIMrYOKg6O6/wB0F/CuaCx4gj4jqF6sSsWeTlxfQGObc6YCWROmy+h+F8MFvZ0aMatYM387u0//AFFyxYupi2ysv0NLc5mlh1jVvXwS7EGkAEaEdVixR/1MUtxsZUrr2lMPA7TNHDmorV4ZSqBuoDjl8HAEDymPJYsTYOynJ6f6Ydb6MbpuAfXVb27u0QvFitmiPoKqbqIuWLEKGSMBWxCxYoREF3T0Xlnq2FixF6Aa+QDeUshnlzSzEAx7SORBB8CIPzXqxW3oxZpcZUg7hmy9lQpsO4pszD9REu+JKkwwa+SxYp0jV203+xoAiiJCxYls0owj0Q9YLFiojJrf3CFq1/yWLFCwhlT4hB1zIPePosWKFMXtqdknx+CJsz2fFYsRyQqDt/6NquniuRfbXgcOZfMGlSKVaBs9o7Dz4tGWf0N6rFiBrQxdnKCvFixUNP/Z">
            <a:hlinkClick r:id="rId3"/>
          </p:cNvPr>
          <p:cNvSpPr>
            <a:spLocks noChangeAspect="1" noChangeArrowheads="1"/>
          </p:cNvSpPr>
          <p:nvPr/>
        </p:nvSpPr>
        <p:spPr bwMode="auto">
          <a:xfrm>
            <a:off x="307975" y="-98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4" descr="data:image/jpeg;base64,/9j/4AAQSkZJRgABAQAAAQABAAD/2wCEAAkGBxMTEhUUExQUFhUWGBQUFxQUFRQXFRQVFBQWFhQUFRQYHCggGBwlHBQUITEhJSkrLi4uFx8zODMsNygtLisBCgoKDg0OGhAQGywkHyQsLCwsLCwsLCwsLCwsLCwsLCwsLCwsLCwsLCwsLCwsLCwsLCwsLCwsLCwsLCwsLCwsLf/AABEIAJEBXAMBIgACEQEDEQH/xAAcAAACAgMBAQAAAAAAAAAAAAAEBQMGAAIHAQj/xABKEAABAwIEAwUFAwgHBQkAAAABAAIDBBEFEiExBkFRImFxgZEHEzKhsUJy8BQjM1JissHRFTRzgrPh8SQ1kqLSFkNEU2R0g6PC/8QAGgEAAgMBAQAAAAAAAAAAAAAAAgMAAQQFBv/EAC8RAAICAQQBAgQFBAMAAAAAAAABAhEDEiExQQQyURMiYYEzcaGx0RSR4fAFQsH/2gAMAwEAAhEDEQA/AOd0UZ92z7jf3QpRCicNaDFHY65GfuhFCHquJkyVJmST3BBECFVph7uXzV2NOeSrXE1EW2cm+JlTlpfYWKW9E0Uul1PFMARdKqF+ZvgvZX9po7014rbQenctufQFbflF90IyTsheOcudo3FqTi9iWaJp3AS2qwVjtkwj1CxrkcZyhwy1NplfqMNdGDpcJJfVdAa64sdUjxfBR8bFtweXvUx0JqQuwodvuAQda/M8lMaWMtY4nTRJtSdNyuhEdLaKQ1oAMhJ6qcHPryCmlgayJrOdszlpSuGVJm6RFsgIMs660nmU9ZIhY2XCFe7AexrDLc6omSkuLj8fi6Xu3XRPZvgJltPIOyCcjTs632yOYB0A6opqt0VTYBwvwFNP25c0UfIW/OO77H4R4693NdJwPhGlprFrGueLHPJ2ng9QTow+ACetjAG9vQfLRePqrcmuA5jRw/Hoqb9x8YBUbAeum/6zf5jw9FIaQEbeY38Rb4h8/FAsnN7g7bEbj/JEflxOwt4cjzt5qlNBfDZFiOA00otPFG8HTM5jSQe5240F9D1865N7K6N1zE+Zl9MrXtcBccxICSO7MNt1a/fF4/Fjz+ouhckjfhJG48j/AKq9aAeJs59ivssmijLoJPfvGuRzMmYDkxtyC7uJ15LnGKxZJJGgEZXvFjoQA4gAhfTWH4rcZJRY8ndeh8lzD2u4EHzxyQsLnyszOyj9Vzhd3K2+p/VHVXS5QqUXF0zlDJSrfh1EYaZ1TK3fRgPfsVXJ8Mki1e2wva4cxwvva7SQCjJcZlfF7p7rsGw6JeSOrZBYpKLvsEqcUkebkn+A8FtR1zy4BxNjpryWkbApn0wFiqbgtqIm7tm5qXMcWk3HJG4W4F6ArWdrTorjwHg/vAZHWA1tfnbQ+GyVJJxAyJJs0rKG0d+qFlpg2NoHcrVXs1LLbeGirdWLuGXYG3LoT9AUEU6Mttks2J+7YAN0orcRL2lpWVMBccwvsTy2G/0KFNK617HXb5j/APJ9EaikEkBM0C9Yy5U8tK4NBsTe2wvvsvYYzY6HQEnuA3upYTNMq0IFwinQOA1B5/JRPgdb4Te9tjv0RooW1je2SF7E8WW9U0h9yDY6ag271G+m6c9UzrcM9biRDGAaENaPQAKMYhJmvmKEitpfoEWzKilCK6DG1Ljrh8Wq3xWpbNEbHUckkaRdQTOIOhSV48dVx2YOhXZPhL9bI2pp7ODkopH2eFYapwLAjzXGafuXXzBVO/RSDZCwO0CKYsE1TETVMlp3bheNO61h3Xo3S3yCSxOU7Cho91MwoJEumB45QfmiWJFhVGGtMr+Xwgq7R2IsdlUeIy5r8uzei3+D5F3CX2NcJ61b6NWuz3J3d9FJHT2CTRVRBTmkqswWnIpcjVTAMRatYRomNcGkJU2TkpHeNATjQy4YwI1dQGWORvakI5N6eJ29V3fC6dkTBs1rQABoAANAq7wRhXuadgOrngSPNuo7IvuQAefUojEaoucQD2RoB4cyhnk7G4MbmxvVVrHnTXyC1hpidfoldG3mU8hqABolKVm74elUiengsjqemFv5pWasbE6oiCqN+f8AJFYMsboeQU7QvaqIW01/GqWCoI1vp05rf8tv1RuaqhGh2CVcf45oz+jWSwFr2h2hy3352F+W/wA1C83G4ReGVNjlOxQ4pfNTJmjcTh3FeA+4llawWie1zwNsmQF2V1+bSDbuKqhgNl2n2n4MXNMjSWkNe24GhDwBY213tbwXHbFu+vf3/wA+5XJNbGRc7gMLTmTR77BBtIuiadzS4ZtuaCe+5OEe1bToQNLbq2cE4k4MMYy2F7b31NzfVVXEqrOcjB2dkfg+aFpJ0ulvaO4GWWq2W/EXOGZ9xc3uLfqg/wDSquC8utmbe5+Ykabm2ujHeq8xOqdkvm370kppDfc+qOPFiYoslJh1we0BYG/M2cHE6+R9UtrqhzH+7a4jIM2gzczsOZOcnwK2lxUNiyt3VfqbkF1zmPO+vRHDd7hxW4zhqZzpmFtHdDoWkDbftM/AKYCGTcEdotB21v2bbbdqxVXoaUu1ue7wTOFj27k20+WyvLpvYKSHAbI4XBFrF422tZxGncf+E9F5PHJqLg2JvpvbM0202s09EFA5ZOD1KUpC7BsYY8fEQdRt1OZ1/wDmchGuIW2I6gHooY3XCd0F0AnYeAW8bFN+S9hpHQH5LGmwKdq9hqBw+xXs/VatAvqicrSNFG6dkAWnVN3zdhKTuip3dkBXkjqaLrscU5uwI2nfcIGg+EAoiJ1nW6rnTW7QiW9hsKxpXh2WNWcUySJTBRNUzUtghEJSziylvHnHJMGFbYjHmgcEOOWjIpfUZjk1I5vZM8NPJLiLXCPwrdd/J6TUuQmduiN4SwszVLGBjHi4LiTma1g1cbX35a9dkLWsNl0r2c4Y2KD3mUZ5Ce1ucgOg7vBJUqiXk2Lj7uwsNzz6DuSCvYGv9NvmnD6gAE329EknqA8k8ik5OKNvhrs2j7v8kbAxx6/S6AgiN9Eypi5gvb5Fx/glRN7Dm0V9bH/nI9QtmEA2v9SVpHiQBBJIvtsPldE/0y3Yn+SYmLakH00bTve6lkY3qPUJC7GG7Gw73G4v4HQoiDFLtBDw48g0WB7grsTLE+QyWlF78xfbbXuUUrtLjlz8FpFjTHGx0PQ2UsoafhOh+vNCDT7Jq97ZYsrxo4WNu/fQrgvEdEYZZI3bgkbaWv2deelj4LtE8xaMp3B9RZc89p9JdzZQBYsaC4WNyLix5jpdPbumYckdLOdk6o3C6Zj3do/OyXyDosgbY3VtbC+S1CKKM6arx7XTHTQJfhvbcASrdTQMaNLLG4/MInsVKrpXg5dSEJU0+U3JsrDj+JtZ8OpVSkc55uU+Cf2CimyZuvetZdBsp6eIha1FFIdhoiT3CPKWXusmMjSW81FT0FrZk9mgb7uw3Spq3sSyu0tTZ1kfUM0SmaMsfqipsRygX2Vyi7VFON7o1nj7KX5g3RM6qQFmYFVyWUk3TsUXIkUP6FoLGfdb9Ah8RprahEUPwM+636BTytuElycZ2RSplZcvI32KNnZlJQz4DvbRboyTQ00cNUZSMzvY3vQzxsnXDNPeW/RBmlpg5EbqLDZYsrrKKcbFG4qzt3QrhcFc2MrSZnTCIX3F1IxA0D9wjmoJqnQMlTJgpYwomKdqTIUz26LP6N3ghWhGQDRJmwoumc1qW2e7xKLwn4l5i0dpXeK9oGr0Gq4G6O7GtTO1XfhbiBkjBC0Wc1uYgbWJ28fHoufxtBBTngGMCpcf2HE6jkW2sNzuUpRVMvJudCraizR9AgALG97D/TdTVNyHHpr58lC4FzRYbpWQ3eM/lYaMRZGNNSTsenVDz10u+Vzhr8OYWHkUmqahkb3Pkdo3XbvvYa7/AM0jqMVrqk5o3e7Zc5WBwFhyJvuVIwb4GyyUhrV41qcwe0cgc3LbUhG8N1UlQXhuUtGnbda5PTTkqzKyosA6YPJ3BBc3/isFYODcNySXdftHSxIBPkicaCxzk2T4/HNCwGRoFiLOY8Fp7tdR6JfT4/lP52RsbOlyTr3ALonE+DiemsNSCL99td1zd3DWVxHuw4E6hxN/qFEl2RuUuC3YZj1DOMnvYy7lrkd5ZuaaUTHNcWZw5v2TcX8CBsbfRVXCeFWOFnU7WAk76nbkdfqrbhGD+7d2HuLWgAZwC4W5ZtyNed0Mq6B3S3GD9bHf8bpRxSIXMDH5WFwLGO0uHEWuGkZTvzI+lm9W4McC46HryXNvaFxFPDUNiikOWxc5pa1zXBzzZpab6WA/yTYu1Rkzx2bKRitD7qQjMDfUdbXPQkcuqCe5HYvP7yzu1e3wk3APPL3bJUHI0rMYww6pym6JOMvdcBJw5OMBpgSblDKKW4MlW5Eadzhc6r2OnsUylks6w2WQlrjokSlJbMDU2D+8HM7KCrxq1ms9UPi9QLkddvBKG7rRjx2rYzSP/wAtO5Kb01XmaqlWO0bY8tVPQVpa2ypYuy6GGL1Auq/NKSt6uUuKiI0WiMEtwiWKoIaW8ioQ1arbMjquCh/RHsM+636BGt1Sugm7LfAfRMI3rm5U7YiXIHX090uNQQMtu66sTmZgkWJQZXJuCafysbCVg0hVl4QIs481WZCmnDNXkkynZ31TPLg5YmkFP00WXFo7i6VtCdVJBakxNly8L+WjNEGi7MnimbUsnfZ4KaRFNy8JhZFwyeLRStUbApA8LLISyZgRMZQokW7ZUqSBKjxNHaYnqoKX4Uz4xZq0pXSHsrs4XqwxZux+lHplsCpuHawx1DX3yg3aT3O023te3ohKzZaYY9rHhzybDWzR2j3A7N8U+K2DbOoUlddjmHkbOPU2O3d/Nb4ZOXdnTXrr8lXsDxJsznaZXNA7I2ynYjwJt5p1RXZr36aLPk+pvxJcx4YzrOG43Wda53y/ZPeWD+KimoowNWO0/UsBp1LSR5JvQVJcOqbxHQF1vBLW5rUUViiwsu7Xuw1oGnXxsf4qeBgzhoIBB5bjxsmOO4u2GNzug7tVVcJnbFG2Zzvzry55bzDXm7R6WRqIfG7OrULc0eV29vxZV+Wmhne9jXWew2Omx31HMJPQ8Y9oAa93OyF4ixONkonp3Xc20c7Wm9wB2X6cwbg9xHRHJWKx4/me/JYY8KmZoS0W1uBp/l5prC8Nbbc9dL3QGB8SNlaM2t+uxRVbSN+JlxfWw70roGcWnUkL8acHRv3Nhp1uLkfMBcs46N6t9zqBHpYaXjad+Y8+q6nIdPPXke/dc49qEAbWteNpImnpq1zm/QNHkrSM3lbQVe5TJzfRCGKyIqdNlD7xPhdbGAheFPTTFuxQsj9U+wGCNxGeyLJLTG2VLghAe43AKIkp3xtvbdWOpyMtlt4JXiVebG48FiWVyfApTvoq9TTv+IhCpn/SLuYBCEkGZ1wLLdCUuJDE32QWWoNlJOLaKEpy3CPXOXi1XrUVFnll7ZTPGYXC0axVZGF0UlrI73lkuiGg8B9F0fhfC4qanFXU2DiA5uYXyA/CA3m93rqFg8rJHGrq29kvdipIQ0OEVjwC2B9ursrf3iCp63hWrkH6HX78f/Urcx9bUdoZaWM7ZmiSdw6lp7LPDUrf/s6T8dXVu/8AlDfQNaFzX5bjK24p/S3+2xS2dnMMQ4Wq4mukkiIY2xLs8ZsCQNg6/MKGmwaocGyMj7J1aS9jbjqA4g2XU+OR/sE/3W/vtVAw/wB2+Njap9I6MMABzkVEbbXDdBqR0K3+L5c82LW0ua79vzCcm1YwEbxDG/cOYx+4uC/7OW9zyQlZQTNaXFmg1Ni0lo6uaDcIV08ealqGyMLYWQsdGTaU5HkEhltdCD5IqiaxkzpDUwuY/wB6NH9oh8b7Zwfh1y787K/had1+36C2miHFsKlY5oaMwcWBpGW5c5ua2QG/XXuRbqeSMXe2w2uC0gHobHQqN1VEKkVHvY8kkYi0J97EXQhmZzLXABb81JNK33ZjEkIDi1scdO4uBJcBnmfa581UotpJr/f8EbdIkps0hswXtqeQA6knQImkpne8yvadGOeBcAPsNAHbWvzQ0tL7pr6d8jGvdkka4khjgMwLHOI02uvYquNkZiMjHuEVR2mnsgvAyxtPPZJ+H7C39DJpbPIy5bH4b5refNTRyJNSlEVtX7tneUMsVukEoW6NMcJkHglFO2wsmFPUhwUFQ22q2wjojpNSVA9QzRBy7I2Z3ZSwuunwWxbGvCk+SriubBxMZ/vggfPKujQt1tyXK4hlc1xuLOa6/gQdF02nqw67mkEG5BBuCEvOrpmvxJ8pjqGqbHoCtajG7DdI5ySd9UvxNry3s7XDb95NlnSNyyaegiWR9VILnsNPqVFjXD73vBY9zQPsi+h7ijcKqI4rNJaNN7hGVfEVPawOZ3RgJ+aam+gXJT5FWD4LL7yz33Ho71Vxw/hyKOMsawAO1ceZ8Sq7T4ywgOjgmc/oQ712TqHiKYfFTPba3xPYPS5V1Jl6dK+USVMD6J4IuYidD+qf1T3K54JjYe2xte19N/JIsRxMyAtkp5BG/Qk5SNeehNlHgVIWsZc36H7THDUWPNrhdKewanrVMs08uZ3Z5gW/HouW8d4w2pqG5Phib7u9rZnZiXHw5eS6DiFYIo3SH7DXO8SLkfOw81ye2btE67k953KilRg8ydVEEqIxa6XuNijKmTko46prRYtv6J0LSMbq9jdsTZBsb/jmpfyUxkC+6g/KzyFgpJZSQCSherjoB7m1RVkGwKx8hc2xQz4yVuyS26mlLglGr6UtbdTRgWTijaySM33skVQzISCrTcuQpRrcBm+IqFwTFkIIusc1qcslbA6tgBjFhRTnNUD7I1Ky7Mp32KYe5CXhMITol5AkyKmhuYwdnZAfB1gfqusPiE9dlIvHSMY4N5GaS+UkfstGniua1FL+ajPWNh9WhXjgnFxLPNe2eRsMlv2mM93IB5gHwcud5tuDnHpP9Wv/ACxN2XJYsWLzwIg47/qFR91v+IxULBMKp4ab8qqhmzfBHv1A05k2J10AT/2pYw0Rtpmm7nkPf+yxurQehJsfBvekfEf+7aT+5/huXf8ABhKOCKe2qX6V/gt3SXuwijZQ12aNkXuZACWkADz7Oju8FLuGuHs75TOcscLi1+tszm768gALk94Q3Av9cj+7J+4VapQZIK6OP4xK82G5Baw7d4a4LXlbxtwi9nX2t0DJuLpCt2M4eHZRS3btnytue/U3/isxPB4mmGopz+ac+MEa9m7hYi+tuVjsVU4W3KvVFHagaDpaZu/K1QCplj8JrS39dwpx0VQVxFW0rJQJoTI7KCHANPZubDVw6H1QGH0sEsVVI2IADMY7jVlogeR63Kj40b/tA/s2/vOU3DZvTVLW6us7sjc5oyG+pCzpViTX0/cUlUExRAQBc7Kx1eGwuq4mGNpaYpHFp2JDmgH6rn76l8rgxvMhoA5kmwC6TM4fl8Q5iCT5vb/IpmXG4O+6Yc1pf9xLWfksbzSQxZpn9nPpZjna7nkByG1uqmr5aOksx7DNJYF1wDa/W+g8N0mwSYDFHFx3knaCepzAfyTLEainp55pJo3STF+aMHVhYWjK4XFhYgi5udNEUoVJR3e1/m/4JunW/wDITJhENXAZIo3QO1tmGVrrDpsQf1gqHELO15K10U0+JSOY95jiaLkMHZBvZrXX+I779NgqvUMDZHta7MGuc0OtbMAbXsn4E43Fv7e33GQtWmyeplGVOeEcR0MJOurmd/Nzf4+qrhC3oYXPljYw2c57GtPRznAA+pTtCaoZCTi7R0cOREJa4ZTsfr/qsmjDXuY6wIJbfYaEjyQ87CFklA6MM3RtHhkJ1LQSeZF9jsLrVrBCdAQP2HEfJOMJLcoafFMm00WzgL8u9CpNDlHuIog4g5CIn7xv4ppR5pdWsydzbF58HEaLyOhj3DbHrf8Agj4cWZGO0PMAaeKJtsZUuyaSg94wtNwbfav9UmiLgWMcMrm5CR0y+8B8tFYxWteLjmLW09CEpooQ5/vL3ygs11vldmbfyJQ0LctJQuPeIA8/k0Z0aRnI2Lgb+78jqe8AciqoycgWVg4owUQVLrEuZL+fjedyyUk2J6h2ZvlfmlLYW5rJkmlscnJJyepi+Qla2umk9O2yHjjaDqrWRVsCgIOsi4hdqkdQtOoKZUdCABzQyyRopugWKIDdB1DbnQJriFM+4DWkBB1rDGAL6lDGXsApAsc5YhHEyOXj3FxsEaGhje9O9P5hNsjkIaLIJ71tIb6qMtTIxrkiPCtV7Ze2TAjVqLimACEO62sqkkyF/fh96WA2/wC5iP8A9bVWM74pA9ji1zTcEbgrrWE4eH0FNpqaeD/Caua4/TFj3A8iubCVTcWZ48jyj9pAAAmhJd+tGRY9+V23qhcU9o8jgW08Xu7/AG3kOcO8NAsD43VIOrithGQLpy8Dx09Wn+P7D1FGk8jnuL3kuc43LjqSTzJTPFMbEtLDBkIMWXtXuHZWlu1tN0rLlG5a9KbV9cFtIOwDERTztlLc1g4WBt8TSN/NGQ8QSMqpJ4xYPN3RuNwR0JHPoeSSBExssLq3ji3bXVE0JvctMnFdNf3n5IPe75uxv1zWv8ksqOJy6mfFkIe95kzh2gJkz2At5bpA43XiCPj411+oOiKLdFxo1zWienbI4C2a7de+zmmyVU/ELoql80LA1r7AxfZy6aabG4Jv3pLZG4dhkkzgyNpc48h9e5T4OKF7bMrRFFmHF1MCZGUgEpv2rMGp3OcC/wAkrw7iJ7ap1RKM5c0tyg5QAbWAvfQWW2I8LSQtBcQSRqB9k9CkZ0NkEMeJp6d+iaIklVMXSvkF2lz3PGurbuLhr1F91Z6bitr2BlVA2XLs6zST3lrtAe8EeCqrSpY90eSEZKmuAnFPkstXxJeMxU8QhYdyLZtd7AaDx1Kqr4yDsmsDArXwbwSai89RdlP9nk+bub0b+16dUOKKTqKKlpxxsqGD4JUVLi2CJz7bu2Y37zz2R4XXUPZ9wAad5qKgsdIP0TWEuazq8kgXdyFtBvrfS1YbRCQBkbRHAzQNYLDwHU96euYALDQAWA7gtihRk+PKd0qRz7jChyyuI2d2x5/F8/qqxFU5TY7H5eC6PxlRl8Akb8UZvb9Zp0c36HxAXPJoA7bxWGa0s6XizWXGvdBUM9tj4d6kmrXHU621G/4ukwc5neOhWz63uQ6UzRGc4jH+k5BoHHz18d16yrcTqLnmf4X/ABugYXZxp1tbvUs8+Q5G76AnvV0g/izfZY8Le62UHU6eF9L/AI6qwQUoYzKOQdrzLuZPmlGDUwYbnlb15p9VSgMJO9j5IGyb8srmF8Pf0phkFpMk8LOw46sdmaMzH8wCW7jY9dly7GKOaneYpmOY9pIIcN7c2nZw7wuz+x5uWmYw9HDyzuLf4q8YhRRTNMU8bJGO0s8Bw+e3ktfw1Lc5p8ptqDzK3Y7XVdvrfYxRuLjHLPHc3Dbse1vd2hcjxKqHEXsuqadjpIiKhg3DGkStHX3dzm8j5JcoNdEbKTTx5zYeqeR4i2Blhq5JqGJ7XEWIPQix9FlZTkalZpRUnTKdMmqMbe4k3SarnLjclFQsB1KBqtzbZNxxinsWkiWncGi/Nal5OpUdNEXEBHvpbJjpMrhgDitUa6MLQtCtTLsGDVu2O6nspI22F1TkSyB0QC1I7lJMbhaxzaKK6Id34VdeipR/6eD/AAmqg8c0t5XW6K78MPtR02n/AIeD/CaqbxDUZp3HyXMm6nf1ZmTqRz8QlpIO66J7OaJnvG5w1wc3ZwB+viqpiMIc9veQrRh9Q2lfFmNrkD1WjNn1RilyzRNtx2ReMS4VopLh1PGSeYGU+RCrOIey6mePzT3xu5XOZvoVeInZgCNjqh8TrxG39ros6yzjvdGVTkcR4i4QnoyDJlcwnRzT9RyUmHcMT1LLxgW70w4zxV08oZfQJ1g0r44g1ui1ZPKlDCpPlmp5HGF9lcn4Bqmi9mnzSuPharc/I2Ek+VvMroZqJT9o+q2YZRsSsi/5Oa5SE/1HuKMG9l0jrGokDR+qzV3qr9h+D09HEWxMDert3HxKU0eJ1DN+23v3WuPcVR+7tGQ6Q6ZQQch5l1unRF/UPN2DcpvnYT4/UsIcGjuJPMhc3q6Y5iVesO4eqqr9FG9/V50Zr1e6wVswr2UD4qubT/y4foZHD6DzWnxlNcIfHZbHEY4XOcGtBc46BrQST4AalXbh/wBm1dPZzmCBh+1No63dEO162XbMFwCmphlpoGM6uAu933nm7j6po4Zd910NN8l6mUnBvZzRwC8gM7xu6X4PKMaet0biU3vHCNmjRpYaAAd3JO8Rk7DgN7bdO8pRhbBmzHc+foEyMUjB5M3KSiOIIgyMNGg7l4Rotsu+lr69bL12yYEgbJmBB5ghczxugNPMW2OR13MPQc2+Rv5LpeaxVcqK2lxESwxOu+PUEttqDa7T9pt9NOveFnyY9SG+Pl+FO+uGUeZmma1x1GqX1UXZv3ptkdE4tcLEGxB5HmFHV0uZhy77rHwdurVgeDfGOm/oCvYDeoaeRcFmFixPeCP4fxWsxyvaRuDcKN7kW1HQqOIgdqw3QXEOJZY3a6kFaQVhe24N7i5t16nokONuu0tJ1cQPU2slrkKWysvfAEHu4oOuRhOnMi515/E5XeqYkOAwjI0i2gHXTuVik2XQiqRyY72yOjnuLHcfMLV92uuOe6gczW4WVYfYOB0tY3GtkRdhE9JFKO3HG8H9ZrXfUJBifAeHzfFAGnrG5zD6A2+SdYebt0dtpYj+WyllqMtszT5AuHiCB9QqcUybUc6rfY3Suv7qomZ3ODHj6A/NU/GvY9XRguhdFUDezSY5PJrtCf7y7g2tbrc8+YcPqERFM12xB6gEXHiEPw0iKj5Wjw+WB5bNG+N43a9pafQ7jvC9kkuvp7F8HgqWGOeNsjeVx2m97XDVp8Fx3jL2bzUxMlMHzw72AzSx/eaPjHeB4jmkzxu7QMkznbvBROCmlk/HhuoRcmyBFo2hYSVLIFIBYKAv1VLdkIeajkj1U0w5rUOTCHaeHP6lT/8At4f8Jqo+Mfpn+KxYuZk9TM//AGYmm/St8kTxH8cfiPqFixMj64fc34eH+R13Bf0LfAJDxF8axYkZODnPk5jVf1k+KuVJ8I8F6sRed+HAd5HpiESckS3ZYsXHlwYWbT/A7wd9Fznh34v738VixdHwPwp/Y1eP6GfTlF+ii+436LWoWLF6HH6EaFwe0nNRSLxYjRU/SKaX9HJ/e+pQ3DO71ixNXJz364jqXdeLxYrQ9i6v+F33XfQrlPsy/r0f3ZP3QvFipcsX2yw8Y/1h/wBxn0KX0XwrFi5s+Wegwfhr8hJB8R+8V5VfE1YsVdhvgt2F/oG+aT4tu3+0Z+8FixLj6i5+hnVuGfgd4j6hP37eSxYuiuEcjH6SHmtz8DvA/RerFYQDg27kbW7BYsVvkpekii/kl/EW7FixWgWOmbDwH0WzdwsWIGMR83e07/edV/aD9xqrNPuvVizSBRPIhHrFiGJEenZRrFiIh//Z"/>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4" name="Picture 16" descr="http://3.bp.blogspot.com/-68-_jkIl0MI/UaMelU6tZTI/AAAAAAAABXY/IWTRa5n6EEo/s1600/StateofNa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1" y="3817441"/>
            <a:ext cx="4629151" cy="306705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www.bto.org/sites/default/files/imagecache/190_width/shared_images/partner_logos/state_of_nature_repor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7" y="5827215"/>
            <a:ext cx="1809751" cy="105727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ale.org.uk/sites/default/files/imagecache/article_title_fullview/State_of_Natur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64194">
            <a:off x="1670132" y="222397"/>
            <a:ext cx="2724151" cy="384810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www.warwickshirewildlifetrust.org.uk/sites/default/files/imagecache/page_image_large/sites/default/files/main-photos/stateofnature-d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8643" y="1268760"/>
            <a:ext cx="5804545" cy="242350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3"/>
          <p:cNvSpPr txBox="1">
            <a:spLocks noChangeArrowheads="1"/>
          </p:cNvSpPr>
          <p:nvPr/>
        </p:nvSpPr>
        <p:spPr bwMode="auto">
          <a:xfrm>
            <a:off x="3448" y="4304009"/>
            <a:ext cx="4537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GB" sz="4000" b="1" dirty="0">
                <a:latin typeface="+mn-lt"/>
              </a:rPr>
              <a:t>59% of invertebrates are in decline</a:t>
            </a:r>
          </a:p>
          <a:p>
            <a:pPr algn="ctr" eaLnBrk="1" hangingPunct="1"/>
            <a:endParaRPr lang="en-GB" sz="4000" b="1" dirty="0">
              <a:latin typeface="+mn-lt"/>
            </a:endParaRPr>
          </a:p>
          <a:p>
            <a:pPr>
              <a:spcBef>
                <a:spcPct val="50000"/>
              </a:spcBef>
            </a:pPr>
            <a:endParaRPr lang="en-GB" sz="4000" dirty="0">
              <a:latin typeface="+mn-lt"/>
            </a:endParaRPr>
          </a:p>
        </p:txBody>
      </p:sp>
    </p:spTree>
    <p:extLst>
      <p:ext uri="{BB962C8B-B14F-4D97-AF65-F5344CB8AC3E}">
        <p14:creationId xmlns:p14="http://schemas.microsoft.com/office/powerpoint/2010/main" val="525292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6BDAD-7D93-D41D-C43F-ABF573E3D03C}"/>
              </a:ext>
            </a:extLst>
          </p:cNvPr>
          <p:cNvPicPr>
            <a:picLocks noChangeAspect="1"/>
          </p:cNvPicPr>
          <p:nvPr/>
        </p:nvPicPr>
        <p:blipFill rotWithShape="1">
          <a:blip r:embed="rId2"/>
          <a:srcRect l="21266" t="24065" r="14178" b="7525"/>
          <a:stretch/>
        </p:blipFill>
        <p:spPr>
          <a:xfrm>
            <a:off x="83391" y="1041430"/>
            <a:ext cx="4155950" cy="2477273"/>
          </a:xfrm>
          <a:prstGeom prst="rect">
            <a:avLst/>
          </a:prstGeom>
        </p:spPr>
      </p:pic>
      <p:sp>
        <p:nvSpPr>
          <p:cNvPr id="3" name="TextBox 2"/>
          <p:cNvSpPr txBox="1"/>
          <p:nvPr/>
        </p:nvSpPr>
        <p:spPr>
          <a:xfrm>
            <a:off x="1043608" y="4"/>
            <a:ext cx="8208912" cy="1200329"/>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p:txBody>
      </p:sp>
      <p:sp>
        <p:nvSpPr>
          <p:cNvPr id="2" name="Rectangle 1"/>
          <p:cNvSpPr/>
          <p:nvPr/>
        </p:nvSpPr>
        <p:spPr>
          <a:xfrm>
            <a:off x="1206113" y="5905729"/>
            <a:ext cx="6750496" cy="738664"/>
          </a:xfrm>
          <a:prstGeom prst="rect">
            <a:avLst/>
          </a:prstGeom>
        </p:spPr>
        <p:txBody>
          <a:bodyPr wrap="square">
            <a:spAutoFit/>
          </a:bodyPr>
          <a:lstStyle/>
          <a:p>
            <a:r>
              <a:rPr lang="en-GB" sz="1400" dirty="0" err="1"/>
              <a:t>Hallmann</a:t>
            </a:r>
            <a:r>
              <a:rPr lang="en-GB" sz="1400" dirty="0"/>
              <a:t> CA, </a:t>
            </a:r>
            <a:r>
              <a:rPr lang="en-GB" sz="1400" dirty="0" err="1"/>
              <a:t>Sorg</a:t>
            </a:r>
            <a:r>
              <a:rPr lang="en-GB" sz="1400" dirty="0"/>
              <a:t> M, </a:t>
            </a:r>
            <a:r>
              <a:rPr lang="en-GB" sz="1400" dirty="0" err="1"/>
              <a:t>Jongejans</a:t>
            </a:r>
            <a:r>
              <a:rPr lang="en-GB" sz="1400" dirty="0"/>
              <a:t> E, </a:t>
            </a:r>
            <a:r>
              <a:rPr lang="en-GB" sz="1400" dirty="0" err="1"/>
              <a:t>Siepel</a:t>
            </a:r>
            <a:r>
              <a:rPr lang="en-GB" sz="1400" dirty="0"/>
              <a:t> H, </a:t>
            </a:r>
            <a:r>
              <a:rPr lang="en-GB" sz="1400" dirty="0" err="1"/>
              <a:t>Hofland</a:t>
            </a:r>
            <a:r>
              <a:rPr lang="en-GB" sz="1400" dirty="0"/>
              <a:t> N, Schwan H, et al. (2017) More than 75 </a:t>
            </a:r>
            <a:r>
              <a:rPr lang="en-GB" sz="1400" dirty="0" err="1"/>
              <a:t>percent</a:t>
            </a:r>
            <a:r>
              <a:rPr lang="en-GB" sz="1400" dirty="0"/>
              <a:t> decline over 27 years in total flying insect biomass in protected areas. </a:t>
            </a:r>
            <a:r>
              <a:rPr lang="en-GB" sz="1400" dirty="0" err="1"/>
              <a:t>PLoS</a:t>
            </a:r>
            <a:r>
              <a:rPr lang="en-GB" sz="1400" dirty="0"/>
              <a:t> ONE12(10): e0185809. https://doi.org/10.1371/journal.pone.0185809</a:t>
            </a:r>
          </a:p>
        </p:txBody>
      </p:sp>
      <p:pic>
        <p:nvPicPr>
          <p:cNvPr id="20482" name="Picture 2" descr="https://pbs.twimg.com/media/DNoMPJfX4AAssTF.jpg:large"/>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95000"/>
                    </a14:imgEffect>
                    <a14:imgEffect>
                      <a14:colorTemperature colorTemp="6000"/>
                    </a14:imgEffect>
                    <a14:imgEffect>
                      <a14:saturation sat="0"/>
                    </a14:imgEffect>
                  </a14:imgLayer>
                </a14:imgProps>
              </a:ext>
              <a:ext uri="{28A0092B-C50C-407E-A947-70E740481C1C}">
                <a14:useLocalDpi xmlns:a14="http://schemas.microsoft.com/office/drawing/2010/main" val="0"/>
              </a:ext>
            </a:extLst>
          </a:blip>
          <a:srcRect t="15447" b="16431"/>
          <a:stretch/>
        </p:blipFill>
        <p:spPr bwMode="auto">
          <a:xfrm>
            <a:off x="4270523" y="213607"/>
            <a:ext cx="4873477" cy="55332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E32013E-C20A-A738-BFF2-718286744E09}"/>
              </a:ext>
            </a:extLst>
          </p:cNvPr>
          <p:cNvPicPr>
            <a:picLocks noChangeAspect="1"/>
          </p:cNvPicPr>
          <p:nvPr/>
        </p:nvPicPr>
        <p:blipFill rotWithShape="1">
          <a:blip r:embed="rId5"/>
          <a:srcRect l="3545" t="8169" r="37087" b="42529"/>
          <a:stretch/>
        </p:blipFill>
        <p:spPr>
          <a:xfrm>
            <a:off x="106469" y="3518703"/>
            <a:ext cx="4187132" cy="1955954"/>
          </a:xfrm>
          <a:prstGeom prst="rect">
            <a:avLst/>
          </a:prstGeom>
        </p:spPr>
      </p:pic>
    </p:spTree>
    <p:extLst>
      <p:ext uri="{BB962C8B-B14F-4D97-AF65-F5344CB8AC3E}">
        <p14:creationId xmlns:p14="http://schemas.microsoft.com/office/powerpoint/2010/main" val="3212749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278" y="0"/>
            <a:ext cx="6971443" cy="671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815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8743D61-994C-9202-504C-38AB2540B236}"/>
              </a:ext>
            </a:extLst>
          </p:cNvPr>
          <p:cNvSpPr txBox="1">
            <a:spLocks noChangeArrowheads="1"/>
          </p:cNvSpPr>
          <p:nvPr/>
        </p:nvSpPr>
        <p:spPr bwMode="auto">
          <a:xfrm>
            <a:off x="1187625" y="330978"/>
            <a:ext cx="81359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altLang="en-US" sz="3200" b="1" dirty="0">
                <a:solidFill>
                  <a:schemeClr val="bg1"/>
                </a:solidFill>
                <a:latin typeface="Calibri" pitchFamily="34" charset="0"/>
              </a:rPr>
              <a:t>Butterfly data contributes to extinction debate</a:t>
            </a:r>
          </a:p>
        </p:txBody>
      </p:sp>
      <p:sp>
        <p:nvSpPr>
          <p:cNvPr id="3" name="Text Box 5">
            <a:extLst>
              <a:ext uri="{FF2B5EF4-FFF2-40B4-BE49-F238E27FC236}">
                <a16:creationId xmlns:a16="http://schemas.microsoft.com/office/drawing/2014/main" id="{7098C883-703B-36FE-CF66-3BEA6AFD28DC}"/>
              </a:ext>
            </a:extLst>
          </p:cNvPr>
          <p:cNvSpPr txBox="1">
            <a:spLocks noChangeArrowheads="1"/>
          </p:cNvSpPr>
          <p:nvPr/>
        </p:nvSpPr>
        <p:spPr bwMode="auto">
          <a:xfrm>
            <a:off x="755651" y="1125543"/>
            <a:ext cx="6553200"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altLang="en-US" dirty="0"/>
              <a:t>2000 Atlas data very through – </a:t>
            </a:r>
          </a:p>
          <a:p>
            <a:pPr>
              <a:spcBef>
                <a:spcPct val="50000"/>
              </a:spcBef>
            </a:pPr>
            <a:r>
              <a:rPr lang="en-GB" altLang="en-US" dirty="0"/>
              <a:t>	20,000 recorders + 15,000,000 records</a:t>
            </a:r>
          </a:p>
          <a:p>
            <a:pPr>
              <a:spcBef>
                <a:spcPct val="50000"/>
              </a:spcBef>
            </a:pPr>
            <a:r>
              <a:rPr lang="en-GB" altLang="en-US" u="sng" dirty="0"/>
              <a:t>over previous 40 years</a:t>
            </a:r>
          </a:p>
          <a:p>
            <a:pPr>
              <a:spcBef>
                <a:spcPct val="50000"/>
              </a:spcBef>
            </a:pPr>
            <a:r>
              <a:rPr lang="en-GB" altLang="en-US" dirty="0"/>
              <a:t>71% of butterflies had declined</a:t>
            </a:r>
            <a:r>
              <a:rPr lang="en-GB" altLang="en-US" baseline="30000" dirty="0"/>
              <a:t>1</a:t>
            </a:r>
            <a:endParaRPr lang="en-GB" altLang="en-US" dirty="0"/>
          </a:p>
          <a:p>
            <a:pPr>
              <a:spcBef>
                <a:spcPct val="50000"/>
              </a:spcBef>
            </a:pPr>
            <a:r>
              <a:rPr lang="en-US" altLang="en-US" u="sng" dirty="0"/>
              <a:t>More recently (2011) </a:t>
            </a:r>
          </a:p>
          <a:p>
            <a:pPr>
              <a:spcBef>
                <a:spcPct val="50000"/>
              </a:spcBef>
            </a:pPr>
            <a:r>
              <a:rPr lang="en-US" altLang="en-US" dirty="0"/>
              <a:t>72% decreased in abundance over 10 years</a:t>
            </a:r>
          </a:p>
          <a:p>
            <a:pPr>
              <a:spcBef>
                <a:spcPct val="50000"/>
              </a:spcBef>
            </a:pPr>
            <a:r>
              <a:rPr lang="en-US" altLang="en-US" dirty="0"/>
              <a:t>76% decreased in distribution or abundance</a:t>
            </a:r>
            <a:r>
              <a:rPr lang="en-US" altLang="en-US" baseline="30000" dirty="0"/>
              <a:t>2</a:t>
            </a:r>
            <a:r>
              <a:rPr lang="en-US" altLang="en-US" dirty="0"/>
              <a:t> </a:t>
            </a:r>
          </a:p>
          <a:p>
            <a:pPr>
              <a:spcBef>
                <a:spcPct val="50000"/>
              </a:spcBef>
            </a:pPr>
            <a:endParaRPr lang="en-GB" altLang="en-US" sz="1400" dirty="0"/>
          </a:p>
          <a:p>
            <a:pPr>
              <a:spcBef>
                <a:spcPct val="50000"/>
              </a:spcBef>
            </a:pPr>
            <a:r>
              <a:rPr lang="en-US" altLang="en-US" sz="1200" i="1" dirty="0"/>
              <a:t>1 Comparative Losses of British Butterflies, Birds, and Plants and the Global Extinction Crisis J. A. Thomas, M. G. Telfer, D. B. Roy, C. D. Preston, J. J. D. Greenwood, J. Asher, R. Fox, R. T. Clarke, and J. H. Lawton Science 19 March 2004: 1879-1881.</a:t>
            </a:r>
          </a:p>
          <a:p>
            <a:pPr>
              <a:spcBef>
                <a:spcPct val="50000"/>
              </a:spcBef>
            </a:pPr>
            <a:r>
              <a:rPr lang="en-GB" altLang="en-US" sz="1200" i="1" dirty="0"/>
              <a:t>2 </a:t>
            </a:r>
            <a:r>
              <a:rPr lang="en-US" altLang="en-US" sz="1200" i="1" dirty="0"/>
              <a:t>Fox, R., Brereton, T.M., Asher, J., Botham, M.S., Middlebrook, </a:t>
            </a:r>
            <a:r>
              <a:rPr lang="en-US" altLang="en-US" sz="1200" i="1" dirty="0" err="1"/>
              <a:t>I.,Roy</a:t>
            </a:r>
            <a:r>
              <a:rPr lang="en-US" altLang="en-US" sz="1200" i="1" dirty="0"/>
              <a:t>, D.B. and Warren, M.S. 2011. The State of the UK's Butterflies 2011. Butterfly Conservation and the Centre for Ecology &amp; Hydrology, Wareham, Dorset.</a:t>
            </a:r>
            <a:endParaRPr lang="en-GB" altLang="en-US" sz="1200" i="1" dirty="0"/>
          </a:p>
        </p:txBody>
      </p:sp>
    </p:spTree>
    <p:extLst>
      <p:ext uri="{BB962C8B-B14F-4D97-AF65-F5344CB8AC3E}">
        <p14:creationId xmlns:p14="http://schemas.microsoft.com/office/powerpoint/2010/main" val="382773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495921BC-2D41-23C8-AF8C-F6377AF958F6}"/>
              </a:ext>
            </a:extLst>
          </p:cNvPr>
          <p:cNvSpPr txBox="1">
            <a:spLocks noChangeArrowheads="1"/>
          </p:cNvSpPr>
          <p:nvPr/>
        </p:nvSpPr>
        <p:spPr bwMode="auto">
          <a:xfrm>
            <a:off x="1187625" y="234470"/>
            <a:ext cx="81359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altLang="en-US" sz="2800" b="1" dirty="0">
                <a:solidFill>
                  <a:schemeClr val="bg1"/>
                </a:solidFill>
                <a:latin typeface="Calibri" pitchFamily="34" charset="0"/>
              </a:rPr>
              <a:t>Butterfly data contributes to extinction debate</a:t>
            </a:r>
          </a:p>
        </p:txBody>
      </p:sp>
      <p:sp>
        <p:nvSpPr>
          <p:cNvPr id="3" name="Text Box 3">
            <a:extLst>
              <a:ext uri="{FF2B5EF4-FFF2-40B4-BE49-F238E27FC236}">
                <a16:creationId xmlns:a16="http://schemas.microsoft.com/office/drawing/2014/main" id="{20DC3EC4-BFE0-44C7-8435-3ED665FC657F}"/>
              </a:ext>
            </a:extLst>
          </p:cNvPr>
          <p:cNvSpPr txBox="1">
            <a:spLocks noChangeArrowheads="1"/>
          </p:cNvSpPr>
          <p:nvPr/>
        </p:nvSpPr>
        <p:spPr bwMode="auto">
          <a:xfrm>
            <a:off x="827088" y="1844680"/>
            <a:ext cx="6248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altLang="en-US" dirty="0"/>
              <a:t>In comparison:-</a:t>
            </a:r>
          </a:p>
          <a:p>
            <a:pPr>
              <a:spcBef>
                <a:spcPct val="50000"/>
              </a:spcBef>
            </a:pPr>
            <a:r>
              <a:rPr lang="en-GB" altLang="en-US" dirty="0"/>
              <a:t>	54% of birds have declined</a:t>
            </a:r>
          </a:p>
          <a:p>
            <a:pPr>
              <a:spcBef>
                <a:spcPct val="50000"/>
              </a:spcBef>
            </a:pPr>
            <a:r>
              <a:rPr lang="en-GB" altLang="en-US" dirty="0"/>
              <a:t>	28% of plants have declined</a:t>
            </a:r>
          </a:p>
          <a:p>
            <a:pPr>
              <a:spcBef>
                <a:spcPct val="50000"/>
              </a:spcBef>
            </a:pPr>
            <a:r>
              <a:rPr lang="en-US" altLang="en-US" dirty="0"/>
              <a:t>33% fewer butterflies than 10 years ago</a:t>
            </a:r>
          </a:p>
          <a:p>
            <a:pPr>
              <a:spcBef>
                <a:spcPct val="50000"/>
              </a:spcBef>
            </a:pPr>
            <a:r>
              <a:rPr lang="en-US" altLang="en-US" dirty="0"/>
              <a:t>SSSIs failing to protect populations</a:t>
            </a:r>
            <a:endParaRPr lang="en-GB" altLang="en-US" dirty="0"/>
          </a:p>
          <a:p>
            <a:pPr>
              <a:spcBef>
                <a:spcPct val="50000"/>
              </a:spcBef>
            </a:pPr>
            <a:r>
              <a:rPr lang="en-US" altLang="en-US" sz="1400" dirty="0"/>
              <a:t>Butterflies (Defra and Butterfly Conservation)</a:t>
            </a:r>
          </a:p>
          <a:p>
            <a:pPr>
              <a:spcBef>
                <a:spcPct val="50000"/>
              </a:spcBef>
            </a:pPr>
            <a:r>
              <a:rPr lang="en-GB" altLang="en-US" dirty="0"/>
              <a:t>Therefore it seems likely that invertebrates are bearing the brunt of the extinction crisis</a:t>
            </a:r>
          </a:p>
          <a:p>
            <a:pPr>
              <a:spcBef>
                <a:spcPct val="50000"/>
              </a:spcBef>
            </a:pPr>
            <a:endParaRPr lang="en-GB" altLang="en-US" sz="1400" dirty="0"/>
          </a:p>
        </p:txBody>
      </p:sp>
    </p:spTree>
    <p:extLst>
      <p:ext uri="{BB962C8B-B14F-4D97-AF65-F5344CB8AC3E}">
        <p14:creationId xmlns:p14="http://schemas.microsoft.com/office/powerpoint/2010/main" val="3201289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669" y="6165305"/>
            <a:ext cx="8280920" cy="369332"/>
          </a:xfrm>
          <a:prstGeom prst="rect">
            <a:avLst/>
          </a:prstGeom>
        </p:spPr>
        <p:txBody>
          <a:bodyPr wrap="square">
            <a:spAutoFit/>
          </a:bodyPr>
          <a:lstStyle/>
          <a:p>
            <a:r>
              <a:rPr lang="en-GB" dirty="0"/>
              <a:t>Based on: </a:t>
            </a:r>
            <a:r>
              <a:rPr lang="en-GB" dirty="0" err="1"/>
              <a:t>Dirzo</a:t>
            </a:r>
            <a:r>
              <a:rPr lang="en-GB" dirty="0"/>
              <a:t> et al 2014 </a:t>
            </a:r>
            <a:r>
              <a:rPr lang="en-GB" dirty="0" err="1"/>
              <a:t>Defaunation</a:t>
            </a:r>
            <a:r>
              <a:rPr lang="en-GB" dirty="0"/>
              <a:t> in the </a:t>
            </a:r>
            <a:r>
              <a:rPr lang="en-GB" dirty="0" err="1"/>
              <a:t>Anthropocene</a:t>
            </a:r>
            <a:r>
              <a:rPr lang="en-GB" dirty="0"/>
              <a:t>. </a:t>
            </a:r>
            <a:r>
              <a:rPr lang="en-GB" i="1" dirty="0"/>
              <a:t>Science </a:t>
            </a:r>
            <a:r>
              <a:rPr lang="en-GB" dirty="0"/>
              <a:t> 25 Jul 2014:</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030" y="1205555"/>
            <a:ext cx="7215355" cy="498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9632" y="188646"/>
            <a:ext cx="8100392" cy="646331"/>
          </a:xfrm>
          <a:prstGeom prst="rect">
            <a:avLst/>
          </a:prstGeom>
          <a:noFill/>
        </p:spPr>
        <p:txBody>
          <a:bodyPr wrap="square" rtlCol="0">
            <a:spAutoFit/>
          </a:bodyPr>
          <a:lstStyle/>
          <a:p>
            <a:r>
              <a:rPr lang="en-GB" sz="3600" b="1" dirty="0">
                <a:solidFill>
                  <a:schemeClr val="bg1"/>
                </a:solidFill>
              </a:rPr>
              <a:t>Geographic Scale</a:t>
            </a:r>
          </a:p>
        </p:txBody>
      </p:sp>
    </p:spTree>
    <p:extLst>
      <p:ext uri="{BB962C8B-B14F-4D97-AF65-F5344CB8AC3E}">
        <p14:creationId xmlns:p14="http://schemas.microsoft.com/office/powerpoint/2010/main" val="395734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6F4D2799-C996-0FC2-693A-3CBCD4D91C26}"/>
              </a:ext>
            </a:extLst>
          </p:cNvPr>
          <p:cNvSpPr txBox="1">
            <a:spLocks noChangeArrowheads="1"/>
          </p:cNvSpPr>
          <p:nvPr/>
        </p:nvSpPr>
        <p:spPr bwMode="auto">
          <a:xfrm>
            <a:off x="377827" y="1501626"/>
            <a:ext cx="8388351" cy="47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GB" sz="3600" dirty="0">
                <a:latin typeface="+mn-lt"/>
              </a:rPr>
              <a:t>Stop the extinction of invertebrate’s </a:t>
            </a:r>
          </a:p>
          <a:p>
            <a:pPr algn="ctr"/>
            <a:r>
              <a:rPr lang="en-GB" sz="3600" dirty="0">
                <a:latin typeface="+mn-lt"/>
              </a:rPr>
              <a:t>and achieve sustainable populations of invertebrates.</a:t>
            </a:r>
          </a:p>
          <a:p>
            <a:r>
              <a:rPr lang="en-GB" sz="3200" dirty="0">
                <a:latin typeface="+mn-lt"/>
              </a:rPr>
              <a:t> </a:t>
            </a:r>
          </a:p>
          <a:p>
            <a:pPr>
              <a:lnSpc>
                <a:spcPct val="115000"/>
              </a:lnSpc>
              <a:spcAft>
                <a:spcPts val="1000"/>
              </a:spcAft>
            </a:pPr>
            <a:r>
              <a:rPr lang="en-GB" sz="1400" dirty="0">
                <a:solidFill>
                  <a:srgbClr val="000000"/>
                </a:solidFill>
                <a:latin typeface="+mn-lt"/>
                <a:ea typeface="Calibri" panose="020F0502020204030204" pitchFamily="34" charset="0"/>
                <a:cs typeface="Calibri" panose="020F0502020204030204" pitchFamily="34" charset="0"/>
              </a:rPr>
              <a:t> </a:t>
            </a:r>
            <a:endParaRPr lang="en-GB" sz="1400" dirty="0">
              <a:latin typeface="+mn-lt"/>
              <a:ea typeface="Calibri" panose="020F0502020204030204" pitchFamily="34" charset="0"/>
              <a:cs typeface="Times New Roman" panose="02020603050405020304" pitchFamily="18" charset="0"/>
            </a:endParaRPr>
          </a:p>
          <a:p>
            <a:pPr marL="1085824" lvl="1" indent="-342891">
              <a:lnSpc>
                <a:spcPct val="115000"/>
              </a:lnSpc>
              <a:buFont typeface="+mj-lt"/>
              <a:buAutoNum type="arabicPeriod"/>
            </a:pPr>
            <a:r>
              <a:rPr lang="en-GB" sz="3200" dirty="0">
                <a:solidFill>
                  <a:srgbClr val="000000"/>
                </a:solidFill>
                <a:latin typeface="+mn-lt"/>
                <a:ea typeface="Calibri" panose="020F0502020204030204" pitchFamily="34" charset="0"/>
                <a:cs typeface="Calibri" panose="020F0502020204030204" pitchFamily="34" charset="0"/>
              </a:rPr>
              <a:t> Room for invertebrates </a:t>
            </a:r>
            <a:endParaRPr lang="en-GB" sz="3200" dirty="0">
              <a:latin typeface="+mn-lt"/>
              <a:ea typeface="Calibri" panose="020F0502020204030204" pitchFamily="34" charset="0"/>
              <a:cs typeface="Times New Roman" panose="02020603050405020304" pitchFamily="18" charset="0"/>
            </a:endParaRPr>
          </a:p>
          <a:p>
            <a:pPr marL="1085824" lvl="1" indent="-342891">
              <a:lnSpc>
                <a:spcPct val="115000"/>
              </a:lnSpc>
              <a:buFont typeface="+mj-lt"/>
              <a:buAutoNum type="arabicPeriod"/>
            </a:pPr>
            <a:r>
              <a:rPr lang="en-GB" sz="3200" dirty="0">
                <a:solidFill>
                  <a:srgbClr val="000000"/>
                </a:solidFill>
                <a:latin typeface="+mn-lt"/>
                <a:ea typeface="Calibri" panose="020F0502020204030204" pitchFamily="34" charset="0"/>
                <a:cs typeface="Calibri" panose="020F0502020204030204" pitchFamily="34" charset="0"/>
              </a:rPr>
              <a:t> Safe for invertebrates</a:t>
            </a:r>
            <a:endParaRPr lang="en-GB" sz="3200" dirty="0">
              <a:latin typeface="+mn-lt"/>
              <a:ea typeface="Calibri" panose="020F0502020204030204" pitchFamily="34" charset="0"/>
              <a:cs typeface="Times New Roman" panose="02020603050405020304" pitchFamily="18" charset="0"/>
            </a:endParaRPr>
          </a:p>
          <a:p>
            <a:pPr marL="1085824" lvl="1" indent="-342891">
              <a:lnSpc>
                <a:spcPct val="115000"/>
              </a:lnSpc>
              <a:spcAft>
                <a:spcPts val="1000"/>
              </a:spcAft>
              <a:buFont typeface="+mj-lt"/>
              <a:buAutoNum type="arabicPeriod"/>
            </a:pPr>
            <a:r>
              <a:rPr lang="en-GB" sz="3200" dirty="0">
                <a:solidFill>
                  <a:srgbClr val="000000"/>
                </a:solidFill>
                <a:latin typeface="+mn-lt"/>
                <a:ea typeface="Calibri" panose="020F0502020204030204" pitchFamily="34" charset="0"/>
                <a:cs typeface="Calibri" panose="020F0502020204030204" pitchFamily="34" charset="0"/>
              </a:rPr>
              <a:t> Friendlier relationships with invertebrates</a:t>
            </a:r>
            <a:endParaRPr lang="en-GB" sz="3200" dirty="0">
              <a:latin typeface="+mn-lt"/>
              <a:ea typeface="Calibri" panose="020F0502020204030204" pitchFamily="34" charset="0"/>
              <a:cs typeface="Times New Roman" panose="02020603050405020304" pitchFamily="18" charset="0"/>
            </a:endParaRPr>
          </a:p>
          <a:p>
            <a:pPr>
              <a:buFontTx/>
              <a:buChar char="•"/>
            </a:pPr>
            <a:endParaRPr lang="en-US" altLang="en-US" sz="2000" dirty="0">
              <a:latin typeface="+mn-lt"/>
            </a:endParaRPr>
          </a:p>
        </p:txBody>
      </p:sp>
      <p:sp>
        <p:nvSpPr>
          <p:cNvPr id="3" name="TextBox 2">
            <a:extLst>
              <a:ext uri="{FF2B5EF4-FFF2-40B4-BE49-F238E27FC236}">
                <a16:creationId xmlns:a16="http://schemas.microsoft.com/office/drawing/2014/main" id="{DADF0DE6-8EE0-1B85-07F6-B039E42130E5}"/>
              </a:ext>
            </a:extLst>
          </p:cNvPr>
          <p:cNvSpPr txBox="1"/>
          <p:nvPr/>
        </p:nvSpPr>
        <p:spPr>
          <a:xfrm>
            <a:off x="1331168" y="105524"/>
            <a:ext cx="5828757" cy="830997"/>
          </a:xfrm>
          <a:prstGeom prst="rect">
            <a:avLst/>
          </a:prstGeom>
          <a:noFill/>
        </p:spPr>
        <p:txBody>
          <a:bodyPr wrap="square" rtlCol="0">
            <a:spAutoFit/>
          </a:bodyPr>
          <a:lstStyle/>
          <a:p>
            <a:r>
              <a:rPr lang="en-US" altLang="en-US" sz="4800" b="1" dirty="0"/>
              <a:t> </a:t>
            </a:r>
            <a:r>
              <a:rPr lang="en-US" altLang="en-US" sz="4800" b="1" dirty="0">
                <a:solidFill>
                  <a:schemeClr val="bg1"/>
                </a:solidFill>
              </a:rPr>
              <a:t>What Buglife’s aims?</a:t>
            </a:r>
            <a:endParaRPr lang="en-GB" sz="4800" dirty="0"/>
          </a:p>
        </p:txBody>
      </p:sp>
    </p:spTree>
    <p:extLst>
      <p:ext uri="{BB962C8B-B14F-4D97-AF65-F5344CB8AC3E}">
        <p14:creationId xmlns:p14="http://schemas.microsoft.com/office/powerpoint/2010/main" val="1916766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552875" y="1443841"/>
            <a:ext cx="471360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GB" altLang="en-US" dirty="0"/>
              <a:t>Six species declined in UK by at least 80% in last 50 years (Edwards pers. Comm)</a:t>
            </a:r>
          </a:p>
          <a:p>
            <a:endParaRPr lang="en-GB" altLang="en-US" dirty="0"/>
          </a:p>
          <a:p>
            <a:pPr lvl="1"/>
            <a:r>
              <a:rPr lang="en-GB" altLang="en-US" dirty="0"/>
              <a:t>24 UK Bumblebee Species</a:t>
            </a:r>
          </a:p>
          <a:p>
            <a:endParaRPr lang="en-GB" altLang="en-US" dirty="0"/>
          </a:p>
          <a:p>
            <a:r>
              <a:rPr lang="en-GB" altLang="en-US" dirty="0"/>
              <a:t>Short-haired Bumblebee </a:t>
            </a:r>
            <a:r>
              <a:rPr lang="en-GB" altLang="en-US" i="1" dirty="0"/>
              <a:t>Bombus </a:t>
            </a:r>
            <a:r>
              <a:rPr lang="en-GB" altLang="en-US" i="1" dirty="0" err="1"/>
              <a:t>subterraneus</a:t>
            </a:r>
            <a:r>
              <a:rPr lang="en-GB" altLang="en-US" dirty="0"/>
              <a:t> extinct in early 1990s </a:t>
            </a:r>
            <a:endParaRPr lang="en-GB" altLang="en-US" b="1" dirty="0"/>
          </a:p>
          <a:p>
            <a:pPr>
              <a:spcBef>
                <a:spcPct val="50000"/>
              </a:spcBef>
            </a:pPr>
            <a:endParaRPr lang="en-GB" altLang="en-US" b="1" dirty="0"/>
          </a:p>
        </p:txBody>
      </p:sp>
      <p:sp>
        <p:nvSpPr>
          <p:cNvPr id="35843" name="Text Box 6"/>
          <p:cNvSpPr txBox="1">
            <a:spLocks noChangeArrowheads="1"/>
          </p:cNvSpPr>
          <p:nvPr/>
        </p:nvSpPr>
        <p:spPr bwMode="auto">
          <a:xfrm>
            <a:off x="1476381" y="260648"/>
            <a:ext cx="53998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GB" altLang="en-US" sz="3600" b="1" dirty="0">
                <a:solidFill>
                  <a:schemeClr val="bg1"/>
                </a:solidFill>
                <a:latin typeface="Calibri" pitchFamily="34" charset="0"/>
              </a:rPr>
              <a:t>UK Bumblebee Trends</a:t>
            </a:r>
            <a:endParaRPr lang="en-US" altLang="en-US" sz="3600" b="1" dirty="0">
              <a:solidFill>
                <a:schemeClr val="bg1"/>
              </a:solidFill>
              <a:latin typeface="Calibri" pitchFamily="34" charset="0"/>
            </a:endParaRPr>
          </a:p>
        </p:txBody>
      </p:sp>
      <p:pic>
        <p:nvPicPr>
          <p:cNvPr id="4" name="Picture 3" descr="A bee on a purple flower&#10;&#10;Description automatically generated">
            <a:extLst>
              <a:ext uri="{FF2B5EF4-FFF2-40B4-BE49-F238E27FC236}">
                <a16:creationId xmlns:a16="http://schemas.microsoft.com/office/drawing/2014/main" id="{1CE996C3-0820-18EF-5DB9-4223D4829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157" y="2340452"/>
            <a:ext cx="3846175" cy="2885286"/>
          </a:xfrm>
          <a:prstGeom prst="ellipse">
            <a:avLst/>
          </a:prstGeom>
          <a:ln>
            <a:noFill/>
          </a:ln>
          <a:effectLst>
            <a:softEdge rad="112500"/>
          </a:effectLst>
        </p:spPr>
      </p:pic>
    </p:spTree>
    <p:extLst>
      <p:ext uri="{BB962C8B-B14F-4D97-AF65-F5344CB8AC3E}">
        <p14:creationId xmlns:p14="http://schemas.microsoft.com/office/powerpoint/2010/main" val="2593738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ChangeArrowheads="1"/>
          </p:cNvSpPr>
          <p:nvPr/>
        </p:nvSpPr>
        <p:spPr bwMode="auto">
          <a:xfrm>
            <a:off x="5220072" y="332660"/>
            <a:ext cx="4572000" cy="954107"/>
          </a:xfrm>
          <a:prstGeom prst="rect">
            <a:avLst/>
          </a:prstGeom>
          <a:noFill/>
          <a:ln w="9525">
            <a:noFill/>
            <a:miter lim="800000"/>
            <a:headEnd/>
            <a:tailEnd/>
          </a:ln>
          <a:effectLst/>
        </p:spPr>
        <p:txBody>
          <a:bodyPr>
            <a:spAutoFit/>
          </a:bodyPr>
          <a:lstStyle/>
          <a:p>
            <a:pPr>
              <a:defRPr/>
            </a:pPr>
            <a:r>
              <a:rPr lang="en-GB" sz="2800" dirty="0">
                <a:solidFill>
                  <a:schemeClr val="bg1"/>
                </a:solidFill>
                <a:effectLst>
                  <a:outerShdw blurRad="38100" dist="38100" dir="2700000" algn="tl">
                    <a:srgbClr val="808080"/>
                  </a:outerShdw>
                </a:effectLst>
              </a:rPr>
              <a:t>Great Yellow Bumblebee </a:t>
            </a:r>
          </a:p>
          <a:p>
            <a:pPr>
              <a:defRPr/>
            </a:pPr>
            <a:r>
              <a:rPr lang="en-GB" sz="2800" dirty="0">
                <a:solidFill>
                  <a:schemeClr val="bg1"/>
                </a:solidFill>
                <a:effectLst>
                  <a:outerShdw blurRad="38100" dist="38100" dir="2700000" algn="tl">
                    <a:srgbClr val="808080"/>
                  </a:outerShdw>
                </a:effectLst>
              </a:rPr>
              <a:t>   (</a:t>
            </a:r>
            <a:r>
              <a:rPr lang="en-GB" sz="2800" i="1" dirty="0">
                <a:solidFill>
                  <a:schemeClr val="bg1"/>
                </a:solidFill>
                <a:effectLst>
                  <a:outerShdw blurRad="38100" dist="38100" dir="2700000" algn="tl">
                    <a:srgbClr val="808080"/>
                  </a:outerShdw>
                </a:effectLst>
              </a:rPr>
              <a:t>Bombus </a:t>
            </a:r>
            <a:r>
              <a:rPr lang="en-GB" sz="2800" i="1" dirty="0" err="1">
                <a:solidFill>
                  <a:schemeClr val="bg1"/>
                </a:solidFill>
                <a:effectLst>
                  <a:outerShdw blurRad="38100" dist="38100" dir="2700000" algn="tl">
                    <a:srgbClr val="808080"/>
                  </a:outerShdw>
                </a:effectLst>
              </a:rPr>
              <a:t>distinguendus</a:t>
            </a:r>
            <a:r>
              <a:rPr lang="en-GB" sz="2800" dirty="0">
                <a:solidFill>
                  <a:schemeClr val="bg1"/>
                </a:solidFill>
                <a:effectLst>
                  <a:outerShdw blurRad="38100" dist="38100" dir="2700000" algn="tl">
                    <a:srgbClr val="808080"/>
                  </a:outerShdw>
                </a:effectLst>
              </a:rPr>
              <a:t>)</a:t>
            </a:r>
          </a:p>
        </p:txBody>
      </p:sp>
    </p:spTree>
    <p:extLst>
      <p:ext uri="{BB962C8B-B14F-4D97-AF65-F5344CB8AC3E}">
        <p14:creationId xmlns:p14="http://schemas.microsoft.com/office/powerpoint/2010/main" val="3508972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7" y="-492126"/>
            <a:ext cx="7450137" cy="745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2" y="2"/>
            <a:ext cx="4643439" cy="3416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endParaRPr lang="en-GB" altLang="en-US" sz="1800" dirty="0"/>
          </a:p>
          <a:p>
            <a:pPr>
              <a:spcBef>
                <a:spcPct val="50000"/>
              </a:spcBef>
            </a:pPr>
            <a:endParaRPr lang="en-GB" altLang="en-US" sz="1800" dirty="0"/>
          </a:p>
          <a:p>
            <a:pPr>
              <a:spcBef>
                <a:spcPct val="50000"/>
              </a:spcBef>
            </a:pPr>
            <a:r>
              <a:rPr lang="en-GB" altLang="en-US" dirty="0"/>
              <a:t>   Great Yellow Bumblebee </a:t>
            </a:r>
          </a:p>
          <a:p>
            <a:pPr>
              <a:spcBef>
                <a:spcPct val="50000"/>
              </a:spcBef>
            </a:pPr>
            <a:r>
              <a:rPr lang="en-GB" altLang="en-US" dirty="0"/>
              <a:t>   (</a:t>
            </a:r>
            <a:r>
              <a:rPr lang="en-GB" altLang="en-US" i="1" dirty="0"/>
              <a:t>Bombus </a:t>
            </a:r>
            <a:r>
              <a:rPr lang="en-GB" altLang="en-US" i="1" dirty="0" err="1"/>
              <a:t>distinguendus</a:t>
            </a:r>
            <a:r>
              <a:rPr lang="en-GB" altLang="en-US" dirty="0"/>
              <a:t>)</a:t>
            </a:r>
          </a:p>
          <a:p>
            <a:pPr>
              <a:spcBef>
                <a:spcPct val="50000"/>
              </a:spcBef>
            </a:pPr>
            <a:endParaRPr lang="en-GB" altLang="en-US" dirty="0"/>
          </a:p>
          <a:p>
            <a:pPr>
              <a:spcBef>
                <a:spcPct val="50000"/>
              </a:spcBef>
            </a:pPr>
            <a:r>
              <a:rPr lang="en-GB" altLang="en-US" dirty="0"/>
              <a:t>   Red squares = 1990 to present</a:t>
            </a:r>
          </a:p>
          <a:p>
            <a:pPr>
              <a:spcBef>
                <a:spcPct val="50000"/>
              </a:spcBef>
            </a:pPr>
            <a:endParaRPr lang="en-US" altLang="en-US" sz="1800" dirty="0"/>
          </a:p>
        </p:txBody>
      </p:sp>
      <p:sp>
        <p:nvSpPr>
          <p:cNvPr id="37892" name="Text Box 4"/>
          <p:cNvSpPr txBox="1">
            <a:spLocks noChangeArrowheads="1"/>
          </p:cNvSpPr>
          <p:nvPr/>
        </p:nvSpPr>
        <p:spPr bwMode="auto">
          <a:xfrm>
            <a:off x="-541335" y="3284540"/>
            <a:ext cx="4176713" cy="41088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US" altLang="en-US" sz="1800"/>
          </a:p>
        </p:txBody>
      </p:sp>
    </p:spTree>
    <p:extLst>
      <p:ext uri="{BB962C8B-B14F-4D97-AF65-F5344CB8AC3E}">
        <p14:creationId xmlns:p14="http://schemas.microsoft.com/office/powerpoint/2010/main" val="251678777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solidFill>
            <a:srgbClr val="FFFFFF"/>
          </a:solidFill>
          <a:ln>
            <a:solidFill>
              <a:srgbClr val="000000"/>
            </a:solidFill>
            <a:miter lim="800000"/>
            <a:headEnd/>
            <a:tailEnd/>
          </a:ln>
        </p:spPr>
        <p:txBody>
          <a:bodyPr vert="horz" wrap="square" lIns="91440" tIns="45720" rIns="91440" bIns="45720" numCol="1" rtlCol="0" anchor="t" anchorCtr="0" compatLnSpc="1">
            <a:prstTxWarp prst="textNoShape">
              <a:avLst/>
            </a:prstTxWarp>
            <a:normAutofit/>
          </a:bodyPr>
          <a:lstStyle/>
          <a:p>
            <a:endParaRPr lang="en-US" altLang="en-US"/>
          </a:p>
        </p:txBody>
      </p:sp>
      <p:sp>
        <p:nvSpPr>
          <p:cNvPr id="38915" name="Rectangle 3"/>
          <p:cNvSpPr>
            <a:spLocks noGrp="1" noChangeArrowheads="1"/>
          </p:cNvSpPr>
          <p:nvPr>
            <p:ph idx="1"/>
          </p:nvPr>
        </p:nvSpPr>
        <p:spPr bwMode="auto">
          <a:solidFill>
            <a:srgbClr val="FFFFFF"/>
          </a:solidFill>
          <a:ln>
            <a:solidFill>
              <a:srgbClr val="000000"/>
            </a:solidFill>
            <a:miter lim="800000"/>
            <a:headEnd/>
            <a:tailEnd/>
          </a:ln>
        </p:spPr>
        <p:txBody>
          <a:bodyPr vert="horz" wrap="square" lIns="91440" tIns="45720" rIns="91440" bIns="45720" numCol="1" rtlCol="0" anchor="t" anchorCtr="0" compatLnSpc="1">
            <a:prstTxWarp prst="textNoShape">
              <a:avLst/>
            </a:prstTxWarp>
            <a:normAutofit/>
          </a:bodyPr>
          <a:lstStyle/>
          <a:p>
            <a:endParaRPr lang="en-US" altLang="en-US"/>
          </a:p>
        </p:txBody>
      </p:sp>
      <p:sp>
        <p:nvSpPr>
          <p:cNvPr id="6" name="TextBox 5">
            <a:extLst>
              <a:ext uri="{FF2B5EF4-FFF2-40B4-BE49-F238E27FC236}">
                <a16:creationId xmlns:a16="http://schemas.microsoft.com/office/drawing/2014/main" id="{4B9C3CA4-4B2B-1F29-AB8E-F655E2FA25C7}"/>
              </a:ext>
            </a:extLst>
          </p:cNvPr>
          <p:cNvSpPr txBox="1"/>
          <p:nvPr/>
        </p:nvSpPr>
        <p:spPr>
          <a:xfrm>
            <a:off x="0" y="92080"/>
            <a:ext cx="3275856" cy="1384995"/>
          </a:xfrm>
          <a:prstGeom prst="rect">
            <a:avLst/>
          </a:prstGeom>
          <a:noFill/>
        </p:spPr>
        <p:txBody>
          <a:bodyPr wrap="square">
            <a:spAutoFit/>
          </a:bodyPr>
          <a:lstStyle/>
          <a:p>
            <a:pPr>
              <a:spcBef>
                <a:spcPct val="50000"/>
              </a:spcBef>
            </a:pPr>
            <a:r>
              <a:rPr lang="en-GB" altLang="en-US" sz="2800" dirty="0">
                <a:solidFill>
                  <a:schemeClr val="bg1"/>
                </a:solidFill>
              </a:rPr>
              <a:t>Shrill Carder Bee (</a:t>
            </a:r>
            <a:r>
              <a:rPr lang="en-GB" altLang="en-US" sz="2800" i="1" dirty="0">
                <a:solidFill>
                  <a:schemeClr val="bg1"/>
                </a:solidFill>
              </a:rPr>
              <a:t>Bombus </a:t>
            </a:r>
            <a:r>
              <a:rPr lang="en-GB" altLang="en-US" sz="2800" i="1" dirty="0" err="1">
                <a:solidFill>
                  <a:schemeClr val="bg1"/>
                </a:solidFill>
              </a:rPr>
              <a:t>sylvarum</a:t>
            </a:r>
            <a:r>
              <a:rPr lang="en-GB" altLang="en-US" sz="2800" dirty="0">
                <a:solidFill>
                  <a:schemeClr val="bg1"/>
                </a:solidFill>
              </a:rPr>
              <a:t>) (a bumblebee!)</a:t>
            </a:r>
          </a:p>
        </p:txBody>
      </p:sp>
    </p:spTree>
    <p:extLst>
      <p:ext uri="{BB962C8B-B14F-4D97-AF65-F5344CB8AC3E}">
        <p14:creationId xmlns:p14="http://schemas.microsoft.com/office/powerpoint/2010/main" val="3322496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465" y="-1387475"/>
            <a:ext cx="8245475" cy="824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2" y="1"/>
            <a:ext cx="4643439" cy="3416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endParaRPr lang="en-GB" altLang="en-US" sz="1800" dirty="0"/>
          </a:p>
          <a:p>
            <a:pPr>
              <a:spcBef>
                <a:spcPct val="50000"/>
              </a:spcBef>
            </a:pPr>
            <a:endParaRPr lang="en-GB" altLang="en-US" sz="1800" dirty="0"/>
          </a:p>
          <a:p>
            <a:pPr>
              <a:spcBef>
                <a:spcPct val="50000"/>
              </a:spcBef>
            </a:pPr>
            <a:r>
              <a:rPr lang="en-GB" altLang="en-US" dirty="0"/>
              <a:t>   Shrill Carder Bee </a:t>
            </a:r>
          </a:p>
          <a:p>
            <a:pPr>
              <a:spcBef>
                <a:spcPct val="50000"/>
              </a:spcBef>
            </a:pPr>
            <a:r>
              <a:rPr lang="en-GB" altLang="en-US" dirty="0"/>
              <a:t>   (</a:t>
            </a:r>
            <a:r>
              <a:rPr lang="en-GB" altLang="en-US" i="1" dirty="0"/>
              <a:t>Bombus </a:t>
            </a:r>
            <a:r>
              <a:rPr lang="en-GB" altLang="en-US" i="1" dirty="0" err="1"/>
              <a:t>sylvarum</a:t>
            </a:r>
            <a:r>
              <a:rPr lang="en-GB" altLang="en-US" dirty="0"/>
              <a:t>)</a:t>
            </a:r>
          </a:p>
          <a:p>
            <a:pPr>
              <a:spcBef>
                <a:spcPct val="50000"/>
              </a:spcBef>
            </a:pPr>
            <a:endParaRPr lang="en-GB" altLang="en-US" dirty="0"/>
          </a:p>
          <a:p>
            <a:pPr>
              <a:spcBef>
                <a:spcPct val="50000"/>
              </a:spcBef>
            </a:pPr>
            <a:r>
              <a:rPr lang="en-GB" altLang="en-US" dirty="0"/>
              <a:t>   Red squares = 1995 to present</a:t>
            </a:r>
          </a:p>
          <a:p>
            <a:pPr>
              <a:spcBef>
                <a:spcPct val="50000"/>
              </a:spcBef>
            </a:pPr>
            <a:endParaRPr lang="en-US" altLang="en-US" sz="1800" dirty="0"/>
          </a:p>
        </p:txBody>
      </p:sp>
      <p:sp>
        <p:nvSpPr>
          <p:cNvPr id="39942" name="Text Box 6"/>
          <p:cNvSpPr txBox="1">
            <a:spLocks noChangeArrowheads="1"/>
          </p:cNvSpPr>
          <p:nvPr/>
        </p:nvSpPr>
        <p:spPr bwMode="auto">
          <a:xfrm>
            <a:off x="-757235" y="3284540"/>
            <a:ext cx="4176713" cy="41088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GB" altLang="en-US" sz="1800"/>
          </a:p>
          <a:p>
            <a:pPr>
              <a:spcBef>
                <a:spcPct val="50000"/>
              </a:spcBef>
            </a:pPr>
            <a:endParaRPr lang="en-US" altLang="en-US" sz="1800"/>
          </a:p>
        </p:txBody>
      </p:sp>
    </p:spTree>
    <p:extLst>
      <p:ext uri="{BB962C8B-B14F-4D97-AF65-F5344CB8AC3E}">
        <p14:creationId xmlns:p14="http://schemas.microsoft.com/office/powerpoint/2010/main" val="4119513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2BB147E-1EB2-E655-56EF-2E3E7A7E6A42}"/>
              </a:ext>
            </a:extLst>
          </p:cNvPr>
          <p:cNvSpPr txBox="1">
            <a:spLocks noChangeArrowheads="1"/>
          </p:cNvSpPr>
          <p:nvPr/>
        </p:nvSpPr>
        <p:spPr bwMode="auto">
          <a:xfrm>
            <a:off x="1331641" y="253576"/>
            <a:ext cx="81359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altLang="en-US" sz="2800" b="1" dirty="0">
                <a:solidFill>
                  <a:schemeClr val="bg1"/>
                </a:solidFill>
                <a:latin typeface="Calibri" pitchFamily="34" charset="0"/>
              </a:rPr>
              <a:t>Moth declines as well</a:t>
            </a:r>
          </a:p>
        </p:txBody>
      </p:sp>
      <p:sp>
        <p:nvSpPr>
          <p:cNvPr id="3" name="Text Box 3">
            <a:extLst>
              <a:ext uri="{FF2B5EF4-FFF2-40B4-BE49-F238E27FC236}">
                <a16:creationId xmlns:a16="http://schemas.microsoft.com/office/drawing/2014/main" id="{7DA8ED70-6CA4-F9C3-89FC-5642DD4686D1}"/>
              </a:ext>
            </a:extLst>
          </p:cNvPr>
          <p:cNvSpPr txBox="1">
            <a:spLocks noChangeArrowheads="1"/>
          </p:cNvSpPr>
          <p:nvPr/>
        </p:nvSpPr>
        <p:spPr bwMode="auto">
          <a:xfrm>
            <a:off x="827094" y="1844678"/>
            <a:ext cx="7058025"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altLang="en-US" dirty="0"/>
              <a:t>In last 50 years 41% of species decreased in abundance and only 10% increased.</a:t>
            </a:r>
          </a:p>
          <a:p>
            <a:pPr>
              <a:spcBef>
                <a:spcPct val="50000"/>
              </a:spcBef>
            </a:pPr>
            <a:endParaRPr lang="en-GB" altLang="en-US" dirty="0"/>
          </a:p>
          <a:p>
            <a:pPr>
              <a:spcBef>
                <a:spcPct val="50000"/>
              </a:spcBef>
            </a:pPr>
            <a:r>
              <a:rPr lang="en-GB" altLang="en-US" sz="1600" i="1" dirty="0"/>
              <a:t>Fox R, Dennis EB, Harrower CA, </a:t>
            </a:r>
            <a:r>
              <a:rPr lang="en-GB" altLang="en-US" sz="1600" i="1" dirty="0" err="1"/>
              <a:t>Blumgart</a:t>
            </a:r>
            <a:r>
              <a:rPr lang="en-GB" altLang="en-US" sz="1600" i="1" dirty="0"/>
              <a:t> D, Bell JR, Cook P, Davis AM, Evans-Hill LJ, Haynes F, Hill D, Isaac NJB, Parsons MS, Pocock MJO, Prescott T, Randle Z, Shortall CR, Tordoff GM, </a:t>
            </a:r>
            <a:r>
              <a:rPr lang="en-GB" altLang="en-US" sz="1600" i="1" dirty="0" err="1"/>
              <a:t>Tuson</a:t>
            </a:r>
            <a:r>
              <a:rPr lang="en-GB" altLang="en-US" sz="1600" i="1" dirty="0"/>
              <a:t> D &amp; Bourn NAD (2021) The State of Britain’s Larger Moths 2021. Butterfly Conservation, </a:t>
            </a:r>
            <a:r>
              <a:rPr lang="en-GB" altLang="en-US" sz="1600" i="1" dirty="0" err="1"/>
              <a:t>Rothamsted</a:t>
            </a:r>
            <a:r>
              <a:rPr lang="en-GB" altLang="en-US" sz="1600" i="1" dirty="0"/>
              <a:t> Research and UK Centre for Ecology &amp; Hydrology, Wareham, Dorset, UK.</a:t>
            </a:r>
          </a:p>
        </p:txBody>
      </p:sp>
    </p:spTree>
    <p:extLst>
      <p:ext uri="{BB962C8B-B14F-4D97-AF65-F5344CB8AC3E}">
        <p14:creationId xmlns:p14="http://schemas.microsoft.com/office/powerpoint/2010/main" val="2324973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1619250" y="5084768"/>
            <a:ext cx="40322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GB" altLang="en-US" dirty="0"/>
              <a:t>White-line Dart (</a:t>
            </a:r>
            <a:r>
              <a:rPr lang="en-GB" altLang="en-US" i="1" dirty="0" err="1"/>
              <a:t>Euxoa</a:t>
            </a:r>
            <a:r>
              <a:rPr lang="en-GB" altLang="en-US" i="1" dirty="0"/>
              <a:t> </a:t>
            </a:r>
            <a:r>
              <a:rPr lang="en-GB" altLang="en-US" i="1" dirty="0" err="1"/>
              <a:t>tritici</a:t>
            </a:r>
            <a:r>
              <a:rPr lang="en-GB" altLang="en-US" dirty="0"/>
              <a:t>) 94% decline in 40 years</a:t>
            </a:r>
            <a:endParaRPr lang="en-US" altLang="en-US" dirty="0"/>
          </a:p>
        </p:txBody>
      </p:sp>
    </p:spTree>
    <p:extLst>
      <p:ext uri="{BB962C8B-B14F-4D97-AF65-F5344CB8AC3E}">
        <p14:creationId xmlns:p14="http://schemas.microsoft.com/office/powerpoint/2010/main" val="8200339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D1BDF66-29CB-89E1-F2F6-DBAEA3500E2C}"/>
              </a:ext>
            </a:extLst>
          </p:cNvPr>
          <p:cNvPicPr>
            <a:picLocks noChangeAspect="1"/>
          </p:cNvPicPr>
          <p:nvPr/>
        </p:nvPicPr>
        <p:blipFill rotWithShape="1">
          <a:blip r:embed="rId2">
            <a:extLst>
              <a:ext uri="{28A0092B-C50C-407E-A947-70E740481C1C}">
                <a14:useLocalDpi xmlns:a14="http://schemas.microsoft.com/office/drawing/2010/main" val="0"/>
              </a:ext>
            </a:extLst>
          </a:blip>
          <a:srcRect t="9062"/>
          <a:stretch/>
        </p:blipFill>
        <p:spPr>
          <a:xfrm>
            <a:off x="1779313" y="1124749"/>
            <a:ext cx="6483424" cy="4965205"/>
          </a:xfrm>
          <a:prstGeom prst="rect">
            <a:avLst/>
          </a:prstGeom>
        </p:spPr>
      </p:pic>
      <p:sp>
        <p:nvSpPr>
          <p:cNvPr id="4" name="TextBox 3">
            <a:extLst>
              <a:ext uri="{FF2B5EF4-FFF2-40B4-BE49-F238E27FC236}">
                <a16:creationId xmlns:a16="http://schemas.microsoft.com/office/drawing/2014/main" id="{4F8CD1A5-7B8E-EA8A-101B-9FF17CC5DA3B}"/>
              </a:ext>
            </a:extLst>
          </p:cNvPr>
          <p:cNvSpPr txBox="1"/>
          <p:nvPr/>
        </p:nvSpPr>
        <p:spPr>
          <a:xfrm>
            <a:off x="1979712" y="6089955"/>
            <a:ext cx="5760640" cy="646331"/>
          </a:xfrm>
          <a:prstGeom prst="rect">
            <a:avLst/>
          </a:prstGeom>
          <a:noFill/>
        </p:spPr>
        <p:txBody>
          <a:bodyPr wrap="square" rtlCol="0">
            <a:spAutoFit/>
          </a:bodyPr>
          <a:lstStyle/>
          <a:p>
            <a:pPr algn="ctr"/>
            <a:r>
              <a:rPr lang="en-GB" dirty="0"/>
              <a:t>Roger Morris Hoverfly Newsletter no. 71, Bulletin of the </a:t>
            </a:r>
            <a:r>
              <a:rPr lang="en-GB" dirty="0" err="1"/>
              <a:t>Dipterists</a:t>
            </a:r>
            <a:r>
              <a:rPr lang="en-GB" dirty="0"/>
              <a:t> Forum, Spring 2022</a:t>
            </a:r>
          </a:p>
        </p:txBody>
      </p:sp>
      <p:sp>
        <p:nvSpPr>
          <p:cNvPr id="5" name="Text Box 2">
            <a:extLst>
              <a:ext uri="{FF2B5EF4-FFF2-40B4-BE49-F238E27FC236}">
                <a16:creationId xmlns:a16="http://schemas.microsoft.com/office/drawing/2014/main" id="{25376AEB-0E96-A6EC-E7F0-5932D4421DD4}"/>
              </a:ext>
            </a:extLst>
          </p:cNvPr>
          <p:cNvSpPr txBox="1">
            <a:spLocks noChangeArrowheads="1"/>
          </p:cNvSpPr>
          <p:nvPr/>
        </p:nvSpPr>
        <p:spPr bwMode="auto">
          <a:xfrm>
            <a:off x="1403654" y="170642"/>
            <a:ext cx="82160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3200" b="1" dirty="0">
                <a:solidFill>
                  <a:schemeClr val="bg1"/>
                </a:solidFill>
                <a:latin typeface="Calibri" pitchFamily="34" charset="0"/>
              </a:rPr>
              <a:t>UK hoverfly species trends</a:t>
            </a:r>
          </a:p>
          <a:p>
            <a:endParaRPr lang="en-GB" altLang="en-US" dirty="0">
              <a:solidFill>
                <a:schemeClr val="bg1"/>
              </a:solidFill>
              <a:latin typeface="Calibri" pitchFamily="34" charset="0"/>
            </a:endParaRPr>
          </a:p>
        </p:txBody>
      </p:sp>
    </p:spTree>
    <p:extLst>
      <p:ext uri="{BB962C8B-B14F-4D97-AF65-F5344CB8AC3E}">
        <p14:creationId xmlns:p14="http://schemas.microsoft.com/office/powerpoint/2010/main" val="2734517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b="68705"/>
          <a:stretch/>
        </p:blipFill>
        <p:spPr bwMode="auto">
          <a:xfrm>
            <a:off x="-180528" y="15846"/>
            <a:ext cx="3168352" cy="2577963"/>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61904"/>
          <a:stretch/>
        </p:blipFill>
        <p:spPr bwMode="auto">
          <a:xfrm>
            <a:off x="5939645" y="6"/>
            <a:ext cx="3204356" cy="3173937"/>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1303" b="37393"/>
          <a:stretch/>
        </p:blipFill>
        <p:spPr bwMode="auto">
          <a:xfrm>
            <a:off x="2915816" y="2"/>
            <a:ext cx="3168352" cy="25786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1303" r="89892" b="37393"/>
          <a:stretch/>
        </p:blipFill>
        <p:spPr bwMode="auto">
          <a:xfrm>
            <a:off x="6012160" y="15847"/>
            <a:ext cx="320264" cy="25786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1303" r="89892" b="37393"/>
          <a:stretch/>
        </p:blipFill>
        <p:spPr bwMode="auto">
          <a:xfrm>
            <a:off x="-140752" y="-13790"/>
            <a:ext cx="320264" cy="25786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93062"/>
          <a:stretch/>
        </p:blipFill>
        <p:spPr bwMode="auto">
          <a:xfrm>
            <a:off x="2902031" y="2578695"/>
            <a:ext cx="3204356" cy="5780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93062"/>
          <a:stretch/>
        </p:blipFill>
        <p:spPr bwMode="auto">
          <a:xfrm>
            <a:off x="-201330" y="2595897"/>
            <a:ext cx="3204356" cy="578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0237" y="3189783"/>
            <a:ext cx="11161240" cy="369332"/>
          </a:xfrm>
          <a:prstGeom prst="rect">
            <a:avLst/>
          </a:prstGeom>
          <a:solidFill>
            <a:schemeClr val="bg1"/>
          </a:solidFill>
        </p:spPr>
        <p:txBody>
          <a:bodyPr wrap="square" rtlCol="0">
            <a:spAutoFit/>
          </a:bodyPr>
          <a:lstStyle/>
          <a:p>
            <a:endParaRPr lang="en-GB" dirty="0"/>
          </a:p>
        </p:txBody>
      </p:sp>
      <p:sp>
        <p:nvSpPr>
          <p:cNvPr id="17" name="TextBox 16"/>
          <p:cNvSpPr txBox="1"/>
          <p:nvPr/>
        </p:nvSpPr>
        <p:spPr>
          <a:xfrm>
            <a:off x="-1476672" y="-324708"/>
            <a:ext cx="11161240" cy="369332"/>
          </a:xfrm>
          <a:prstGeom prst="rect">
            <a:avLst/>
          </a:prstGeom>
          <a:solidFill>
            <a:schemeClr val="bg1"/>
          </a:solidFill>
        </p:spPr>
        <p:txBody>
          <a:bodyPr wrap="square" rtlCol="0">
            <a:spAutoFit/>
          </a:bodyPr>
          <a:lstStyle/>
          <a:p>
            <a:endParaRPr lang="en-GB" dirty="0"/>
          </a:p>
        </p:txBody>
      </p:sp>
      <p:sp>
        <p:nvSpPr>
          <p:cNvPr id="5" name="TextBox 4"/>
          <p:cNvSpPr txBox="1"/>
          <p:nvPr/>
        </p:nvSpPr>
        <p:spPr>
          <a:xfrm>
            <a:off x="183012" y="5881341"/>
            <a:ext cx="8640960" cy="923330"/>
          </a:xfrm>
          <a:prstGeom prst="rect">
            <a:avLst/>
          </a:prstGeom>
          <a:noFill/>
        </p:spPr>
        <p:txBody>
          <a:bodyPr wrap="square" rtlCol="0">
            <a:spAutoFit/>
          </a:bodyPr>
          <a:lstStyle/>
          <a:p>
            <a:r>
              <a:rPr lang="en-GB" dirty="0" err="1"/>
              <a:t>Platts</a:t>
            </a:r>
            <a:r>
              <a:rPr lang="en-GB" dirty="0"/>
              <a:t>, P. J., Mason, S. C., Palmer, G., Hill, J. K., Oliver, T. H., </a:t>
            </a:r>
            <a:r>
              <a:rPr lang="en-GB" dirty="0" err="1"/>
              <a:t>Powney</a:t>
            </a:r>
            <a:r>
              <a:rPr lang="en-GB" dirty="0"/>
              <a:t>, G. D., Fox, R. &amp; Thomas, C. D. (2019) Habitat availability explains variation in climate-driven range shifts across multiple taxonomic groups. Scientific Reports volume 9, Article number: 15039 </a:t>
            </a:r>
          </a:p>
        </p:txBody>
      </p:sp>
      <p:sp>
        <p:nvSpPr>
          <p:cNvPr id="9" name="TextBox 8"/>
          <p:cNvSpPr txBox="1"/>
          <p:nvPr/>
        </p:nvSpPr>
        <p:spPr>
          <a:xfrm>
            <a:off x="179516" y="3519948"/>
            <a:ext cx="8747947" cy="2308324"/>
          </a:xfrm>
          <a:prstGeom prst="rect">
            <a:avLst/>
          </a:prstGeom>
          <a:noFill/>
        </p:spPr>
        <p:txBody>
          <a:bodyPr wrap="square" rtlCol="0">
            <a:spAutoFit/>
          </a:bodyPr>
          <a:lstStyle/>
          <a:p>
            <a:r>
              <a:rPr lang="en-GB" sz="2400" dirty="0"/>
              <a:t>Invertebrates not keeping up with climate change due to habitat fragmentation. </a:t>
            </a:r>
          </a:p>
          <a:p>
            <a:r>
              <a:rPr lang="en-GB" sz="2400" dirty="0"/>
              <a:t>Solid line = 1976–90 climate, dotted line = 2001–15 climate.</a:t>
            </a:r>
          </a:p>
          <a:p>
            <a:r>
              <a:rPr lang="en-GB" sz="2400" dirty="0"/>
              <a:t>a = butterflies, dragonflies, grasshoppers &amp; hoverflies,</a:t>
            </a:r>
          </a:p>
          <a:p>
            <a:r>
              <a:rPr lang="en-GB" sz="2400" dirty="0"/>
              <a:t>d = 8 other groups,</a:t>
            </a:r>
          </a:p>
          <a:p>
            <a:r>
              <a:rPr lang="en-GB" sz="2400" dirty="0"/>
              <a:t>G = </a:t>
            </a:r>
            <a:r>
              <a:rPr lang="en-GB" sz="2400" dirty="0" err="1"/>
              <a:t>Macromoths</a:t>
            </a:r>
            <a:r>
              <a:rPr lang="en-GB" sz="2400" dirty="0"/>
              <a:t>.</a:t>
            </a:r>
          </a:p>
        </p:txBody>
      </p:sp>
    </p:spTree>
    <p:extLst>
      <p:ext uri="{BB962C8B-B14F-4D97-AF65-F5344CB8AC3E}">
        <p14:creationId xmlns:p14="http://schemas.microsoft.com/office/powerpoint/2010/main" val="3999321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9288" y="-17463"/>
            <a:ext cx="8229600" cy="1143001"/>
          </a:xfrm>
        </p:spPr>
        <p:txBody>
          <a:bodyPr/>
          <a:lstStyle/>
          <a:p>
            <a:r>
              <a:rPr lang="en-GB" sz="3600" b="1" dirty="0">
                <a:solidFill>
                  <a:schemeClr val="bg1"/>
                </a:solidFill>
                <a:latin typeface="+mn-lt"/>
              </a:rPr>
              <a:t>A UK-wide approach is needed to reverse declines in pollinators</a:t>
            </a:r>
          </a:p>
        </p:txBody>
      </p:sp>
      <p:pic>
        <p:nvPicPr>
          <p:cNvPr id="409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294313" y="1125538"/>
            <a:ext cx="3849687"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3583" y="1084962"/>
            <a:ext cx="4824536" cy="4832092"/>
          </a:xfrm>
          <a:prstGeom prst="rect">
            <a:avLst/>
          </a:prstGeom>
          <a:noFill/>
        </p:spPr>
        <p:txBody>
          <a:bodyPr wrap="square" rtlCol="0">
            <a:spAutoFit/>
          </a:bodyPr>
          <a:lstStyle/>
          <a:p>
            <a:pPr marL="285750" indent="-285750">
              <a:buFont typeface="Arial" panose="020B0604020202020204" pitchFamily="34" charset="0"/>
              <a:buChar char="•"/>
            </a:pPr>
            <a:r>
              <a:rPr lang="en-GB" sz="2800" dirty="0"/>
              <a:t>Significantly more wildflower-rich habitats are needed</a:t>
            </a:r>
          </a:p>
          <a:p>
            <a:pPr marL="285750" indent="-285750">
              <a:buFont typeface="Arial" panose="020B0604020202020204" pitchFamily="34" charset="0"/>
              <a:buChar char="•"/>
            </a:pPr>
            <a:r>
              <a:rPr lang="en-GB" sz="2800" dirty="0"/>
              <a:t>We need to create more ‘permanent’ habitat features </a:t>
            </a:r>
          </a:p>
          <a:p>
            <a:pPr marL="285750" indent="-285750">
              <a:buFont typeface="Arial" panose="020B0604020202020204" pitchFamily="34" charset="0"/>
              <a:buChar char="•"/>
            </a:pPr>
            <a:r>
              <a:rPr lang="en-GB" sz="2800" dirty="0"/>
              <a:t>Fragmentation of our existing wildflower-rich areas needs to be reduced</a:t>
            </a:r>
          </a:p>
          <a:p>
            <a:pPr marL="285750" indent="-285750">
              <a:buFont typeface="Arial" panose="020B0604020202020204" pitchFamily="34" charset="0"/>
              <a:buChar char="•"/>
            </a:pPr>
            <a:r>
              <a:rPr lang="en-GB" sz="2800" dirty="0"/>
              <a:t>We need to connect pollinator habitats across urban and rural environments</a:t>
            </a:r>
          </a:p>
          <a:p>
            <a:pPr marL="285750" indent="-285750">
              <a:buFont typeface="Arial" panose="020B0604020202020204" pitchFamily="34" charset="0"/>
              <a:buChar char="•"/>
            </a:pPr>
            <a:endParaRPr lang="en-GB" sz="2800" dirty="0"/>
          </a:p>
        </p:txBody>
      </p:sp>
      <p:sp>
        <p:nvSpPr>
          <p:cNvPr id="6" name="TextBox 5"/>
          <p:cNvSpPr txBox="1"/>
          <p:nvPr/>
        </p:nvSpPr>
        <p:spPr>
          <a:xfrm>
            <a:off x="5364088" y="3501008"/>
            <a:ext cx="3672408" cy="1569660"/>
          </a:xfrm>
          <a:prstGeom prst="rect">
            <a:avLst/>
          </a:prstGeom>
          <a:noFill/>
        </p:spPr>
        <p:txBody>
          <a:bodyPr wrap="square" rtlCol="0">
            <a:spAutoFit/>
          </a:bodyPr>
          <a:lstStyle/>
          <a:p>
            <a:r>
              <a:rPr lang="en-GB" sz="4800" b="1" dirty="0"/>
              <a:t>Our Solution: The B-Lines</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050" y="5557045"/>
            <a:ext cx="2481601" cy="108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785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ecies snail 2">
            <a:extLst>
              <a:ext uri="{FF2B5EF4-FFF2-40B4-BE49-F238E27FC236}">
                <a16:creationId xmlns:a16="http://schemas.microsoft.com/office/drawing/2014/main" id="{6AFF9D2B-D82F-E0FE-C5C1-8CDB03933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99" y="1139276"/>
            <a:ext cx="8105775" cy="536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CD9A139-3BDC-87A1-B9C2-7B8243F4A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8240" y="5076180"/>
            <a:ext cx="1373061" cy="1496383"/>
          </a:xfrm>
          <a:prstGeom prst="rect">
            <a:avLst/>
          </a:prstGeom>
        </p:spPr>
      </p:pic>
      <p:sp>
        <p:nvSpPr>
          <p:cNvPr id="4" name="Text Box 2">
            <a:extLst>
              <a:ext uri="{FF2B5EF4-FFF2-40B4-BE49-F238E27FC236}">
                <a16:creationId xmlns:a16="http://schemas.microsoft.com/office/drawing/2014/main" id="{F074014E-8F9C-200E-7D56-DC15AA37EBCE}"/>
              </a:ext>
            </a:extLst>
          </p:cNvPr>
          <p:cNvSpPr txBox="1">
            <a:spLocks noChangeArrowheads="1"/>
          </p:cNvSpPr>
          <p:nvPr/>
        </p:nvSpPr>
        <p:spPr bwMode="auto">
          <a:xfrm>
            <a:off x="1160733" y="132028"/>
            <a:ext cx="6534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b="1" dirty="0">
                <a:solidFill>
                  <a:schemeClr val="bg1"/>
                </a:solidFill>
              </a:rPr>
              <a:t>Community Assemblages</a:t>
            </a:r>
          </a:p>
        </p:txBody>
      </p:sp>
    </p:spTree>
    <p:extLst>
      <p:ext uri="{BB962C8B-B14F-4D97-AF65-F5344CB8AC3E}">
        <p14:creationId xmlns:p14="http://schemas.microsoft.com/office/powerpoint/2010/main" val="1998741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331641" y="260648"/>
            <a:ext cx="8209730" cy="57703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000" b="1" dirty="0">
              <a:solidFill>
                <a:prstClr val="white"/>
              </a:solidFill>
            </a:endParaRPr>
          </a:p>
        </p:txBody>
      </p:sp>
      <p:pic>
        <p:nvPicPr>
          <p:cNvPr id="3" name="Picture 4" descr="cond-spe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114" y="2060880"/>
            <a:ext cx="6478587"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80" y="947629"/>
            <a:ext cx="855980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31640" y="116632"/>
            <a:ext cx="7703839" cy="830997"/>
          </a:xfrm>
          <a:prstGeom prst="rect">
            <a:avLst/>
          </a:prstGeom>
          <a:noFill/>
        </p:spPr>
        <p:txBody>
          <a:bodyPr wrap="square" rtlCol="0">
            <a:spAutoFit/>
          </a:bodyPr>
          <a:lstStyle/>
          <a:p>
            <a:r>
              <a:rPr lang="en-GB" sz="4800" b="1" dirty="0">
                <a:solidFill>
                  <a:schemeClr val="bg1"/>
                </a:solidFill>
              </a:rPr>
              <a:t>B-Lines: Our Solution</a:t>
            </a:r>
            <a:endParaRPr lang="en-US" sz="4800" b="1" dirty="0">
              <a:solidFill>
                <a:schemeClr val="bg1"/>
              </a:solidFill>
            </a:endParaRPr>
          </a:p>
        </p:txBody>
      </p:sp>
    </p:spTree>
    <p:extLst>
      <p:ext uri="{BB962C8B-B14F-4D97-AF65-F5344CB8AC3E}">
        <p14:creationId xmlns:p14="http://schemas.microsoft.com/office/powerpoint/2010/main" val="337627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6671" y="1008076"/>
            <a:ext cx="7487816" cy="646331"/>
          </a:xfrm>
          <a:prstGeom prst="rect">
            <a:avLst/>
          </a:prstGeom>
          <a:noFill/>
        </p:spPr>
        <p:txBody>
          <a:bodyPr wrap="square" rtlCol="0">
            <a:spAutoFit/>
          </a:bodyPr>
          <a:lstStyle/>
          <a:p>
            <a:r>
              <a:rPr lang="en-GB" sz="3600" b="1" dirty="0">
                <a:solidFill>
                  <a:schemeClr val="bg1"/>
                </a:solidFill>
              </a:rPr>
              <a:t>Mapping Methodology and Workshop</a:t>
            </a:r>
          </a:p>
        </p:txBody>
      </p:sp>
      <p:sp>
        <p:nvSpPr>
          <p:cNvPr id="4" name="TextBox 3">
            <a:extLst>
              <a:ext uri="{FF2B5EF4-FFF2-40B4-BE49-F238E27FC236}">
                <a16:creationId xmlns:a16="http://schemas.microsoft.com/office/drawing/2014/main" id="{B6431593-F4D7-710B-21F9-861BAE96DFC4}"/>
              </a:ext>
            </a:extLst>
          </p:cNvPr>
          <p:cNvSpPr txBox="1"/>
          <p:nvPr/>
        </p:nvSpPr>
        <p:spPr>
          <a:xfrm>
            <a:off x="1331640" y="116632"/>
            <a:ext cx="7703839" cy="830997"/>
          </a:xfrm>
          <a:prstGeom prst="rect">
            <a:avLst/>
          </a:prstGeom>
          <a:noFill/>
        </p:spPr>
        <p:txBody>
          <a:bodyPr wrap="square" rtlCol="0">
            <a:spAutoFit/>
          </a:bodyPr>
          <a:lstStyle/>
          <a:p>
            <a:r>
              <a:rPr lang="en-GB" sz="4800" b="1" dirty="0">
                <a:solidFill>
                  <a:schemeClr val="bg1"/>
                </a:solidFill>
              </a:rPr>
              <a:t>B-Lines: Our Solution</a:t>
            </a:r>
            <a:endParaRPr lang="en-US" sz="4800" b="1" dirty="0">
              <a:solidFill>
                <a:schemeClr val="bg1"/>
              </a:solidFill>
            </a:endParaRPr>
          </a:p>
        </p:txBody>
      </p:sp>
    </p:spTree>
    <p:extLst>
      <p:ext uri="{BB962C8B-B14F-4D97-AF65-F5344CB8AC3E}">
        <p14:creationId xmlns:p14="http://schemas.microsoft.com/office/powerpoint/2010/main" val="236715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descr="Map&#10;&#10;Description automatically generated">
            <a:extLst>
              <a:ext uri="{FF2B5EF4-FFF2-40B4-BE49-F238E27FC236}">
                <a16:creationId xmlns:a16="http://schemas.microsoft.com/office/drawing/2014/main" id="{A0E373E6-480A-A679-B5C6-B434DC2296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9" b="772"/>
          <a:stretch/>
        </p:blipFill>
        <p:spPr>
          <a:xfrm>
            <a:off x="1348857" y="-1249808"/>
            <a:ext cx="5916176" cy="8222108"/>
          </a:xfrm>
          <a:prstGeom prst="rect">
            <a:avLst/>
          </a:prstGeom>
        </p:spPr>
      </p:pic>
    </p:spTree>
    <p:extLst>
      <p:ext uri="{BB962C8B-B14F-4D97-AF65-F5344CB8AC3E}">
        <p14:creationId xmlns:p14="http://schemas.microsoft.com/office/powerpoint/2010/main" val="1585449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8812101-F3BF-B23E-C734-784C9AE04E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9" b="772"/>
          <a:stretch/>
        </p:blipFill>
        <p:spPr>
          <a:xfrm>
            <a:off x="143351" y="1094235"/>
            <a:ext cx="3984172" cy="5537073"/>
          </a:xfrm>
          <a:prstGeom prst="rect">
            <a:avLst/>
          </a:prstGeom>
        </p:spPr>
      </p:pic>
      <p:sp>
        <p:nvSpPr>
          <p:cNvPr id="4" name="Text Box 2">
            <a:extLst>
              <a:ext uri="{FF2B5EF4-FFF2-40B4-BE49-F238E27FC236}">
                <a16:creationId xmlns:a16="http://schemas.microsoft.com/office/drawing/2014/main" id="{8399435E-3C75-F23C-4772-D7BF7CB60D5D}"/>
              </a:ext>
            </a:extLst>
          </p:cNvPr>
          <p:cNvSpPr txBox="1">
            <a:spLocks noChangeArrowheads="1"/>
          </p:cNvSpPr>
          <p:nvPr/>
        </p:nvSpPr>
        <p:spPr bwMode="auto">
          <a:xfrm>
            <a:off x="1250541" y="131936"/>
            <a:ext cx="8748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solidFill>
              </a:rPr>
              <a:t>B-Lines</a:t>
            </a:r>
            <a:endParaRPr lang="en-GB" sz="4800" b="1" dirty="0">
              <a:solidFill>
                <a:schemeClr val="bg1"/>
              </a:solidFill>
            </a:endParaRPr>
          </a:p>
        </p:txBody>
      </p:sp>
      <p:sp>
        <p:nvSpPr>
          <p:cNvPr id="5" name="TextBox 4">
            <a:extLst>
              <a:ext uri="{FF2B5EF4-FFF2-40B4-BE49-F238E27FC236}">
                <a16:creationId xmlns:a16="http://schemas.microsoft.com/office/drawing/2014/main" id="{A4139748-C274-317F-C057-74B9AA0B4CD8}"/>
              </a:ext>
            </a:extLst>
          </p:cNvPr>
          <p:cNvSpPr txBox="1"/>
          <p:nvPr/>
        </p:nvSpPr>
        <p:spPr>
          <a:xfrm>
            <a:off x="4224758" y="1094235"/>
            <a:ext cx="5296751" cy="6647974"/>
          </a:xfrm>
          <a:prstGeom prst="rect">
            <a:avLst/>
          </a:prstGeom>
          <a:noFill/>
        </p:spPr>
        <p:txBody>
          <a:bodyPr wrap="square" rtlCol="0">
            <a:spAutoFit/>
          </a:bodyPr>
          <a:lstStyle/>
          <a:p>
            <a:pPr marL="342891" indent="-342891">
              <a:buFont typeface="Arial" panose="020B0604020202020204" pitchFamily="34" charset="0"/>
              <a:buChar char="•"/>
            </a:pPr>
            <a:r>
              <a:rPr lang="en-GB" sz="2400" dirty="0"/>
              <a:t>World’s largest/most joined connectivity project</a:t>
            </a:r>
          </a:p>
          <a:p>
            <a:endParaRPr lang="en-GB" sz="2400" dirty="0"/>
          </a:p>
          <a:p>
            <a:pPr marL="342891" indent="-342891">
              <a:buFont typeface="Arial" panose="020B0604020202020204" pitchFamily="34" charset="0"/>
              <a:buChar char="•"/>
            </a:pPr>
            <a:r>
              <a:rPr lang="en-GB" sz="2400" dirty="0"/>
              <a:t>3km wide </a:t>
            </a:r>
            <a:r>
              <a:rPr lang="en-GB" sz="2400" b="1" dirty="0"/>
              <a:t>continuous</a:t>
            </a:r>
            <a:r>
              <a:rPr lang="en-GB" sz="2400" dirty="0"/>
              <a:t> lines</a:t>
            </a:r>
          </a:p>
          <a:p>
            <a:pPr marL="800091" lvl="1" indent="-342891">
              <a:buFont typeface="Arial" panose="020B0604020202020204" pitchFamily="34" charset="0"/>
              <a:buChar char="•"/>
            </a:pPr>
            <a:r>
              <a:rPr lang="en-GB" sz="2400" dirty="0"/>
              <a:t>Linking best wildlife areas </a:t>
            </a:r>
          </a:p>
          <a:p>
            <a:pPr marL="342891" indent="-342891">
              <a:buFont typeface="Arial" panose="020B0604020202020204" pitchFamily="34" charset="0"/>
              <a:buChar char="•"/>
            </a:pPr>
            <a:endParaRPr lang="en-GB" sz="2400" dirty="0"/>
          </a:p>
          <a:p>
            <a:pPr marL="342891" indent="-342891">
              <a:buFont typeface="Arial" panose="020B0604020202020204" pitchFamily="34" charset="0"/>
              <a:buChar char="•"/>
            </a:pPr>
            <a:r>
              <a:rPr lang="en-GB" sz="2400" dirty="0"/>
              <a:t>Permanent </a:t>
            </a:r>
            <a:r>
              <a:rPr lang="en-GB" sz="2400" b="1" dirty="0"/>
              <a:t>wildflower-rich </a:t>
            </a:r>
            <a:r>
              <a:rPr lang="en-GB" sz="2400" dirty="0"/>
              <a:t>habitat</a:t>
            </a:r>
          </a:p>
          <a:p>
            <a:pPr marL="800091" lvl="1" indent="-342891">
              <a:buFont typeface="Arial" panose="020B0604020202020204" pitchFamily="34" charset="0"/>
              <a:buChar char="•"/>
            </a:pPr>
            <a:r>
              <a:rPr lang="en-GB" sz="2400" dirty="0"/>
              <a:t>150,000ha target</a:t>
            </a:r>
          </a:p>
          <a:p>
            <a:endParaRPr lang="en-GB" sz="2400" b="1" dirty="0"/>
          </a:p>
          <a:p>
            <a:pPr marL="342891" indent="-342891">
              <a:buFont typeface="Arial" panose="020B0604020202020204" pitchFamily="34" charset="0"/>
              <a:buChar char="•"/>
            </a:pPr>
            <a:r>
              <a:rPr lang="en-GB" sz="2400" b="1" dirty="0"/>
              <a:t>Co-ordinated</a:t>
            </a:r>
            <a:r>
              <a:rPr lang="en-GB" sz="2400" dirty="0"/>
              <a:t> approach</a:t>
            </a:r>
          </a:p>
          <a:p>
            <a:pPr marL="800091" lvl="1" indent="-342891">
              <a:buFont typeface="Arial" panose="020B0604020202020204" pitchFamily="34" charset="0"/>
              <a:buChar char="•"/>
            </a:pPr>
            <a:r>
              <a:rPr lang="en-GB" sz="2400" dirty="0"/>
              <a:t>5x greater efficiency</a:t>
            </a:r>
          </a:p>
          <a:p>
            <a:pPr marL="342891" indent="-342891">
              <a:buFont typeface="Arial" panose="020B0604020202020204" pitchFamily="34" charset="0"/>
              <a:buChar char="•"/>
            </a:pPr>
            <a:endParaRPr lang="en-GB" sz="2400" b="1" dirty="0"/>
          </a:p>
          <a:p>
            <a:pPr marL="342891" indent="-342891">
              <a:buFont typeface="Arial" panose="020B0604020202020204" pitchFamily="34" charset="0"/>
              <a:buChar char="•"/>
            </a:pPr>
            <a:r>
              <a:rPr lang="en-GB" sz="2400" b="1" dirty="0"/>
              <a:t>Collaborative</a:t>
            </a:r>
            <a:r>
              <a:rPr lang="en-GB" sz="2400" dirty="0"/>
              <a:t> approach</a:t>
            </a:r>
          </a:p>
          <a:p>
            <a:pPr marL="800080" lvl="1" indent="-342891">
              <a:buFont typeface="Arial" panose="020B0604020202020204" pitchFamily="34" charset="0"/>
              <a:buChar char="•"/>
            </a:pPr>
            <a:r>
              <a:rPr lang="en-GB" sz="2000" dirty="0"/>
              <a:t>Anyone can contribute</a:t>
            </a:r>
          </a:p>
          <a:p>
            <a:pPr marL="800080" lvl="1" indent="-342891">
              <a:buFont typeface="Arial" panose="020B0604020202020204" pitchFamily="34" charset="0"/>
              <a:buChar char="•"/>
            </a:pPr>
            <a:r>
              <a:rPr lang="en-GB" sz="2000" dirty="0"/>
              <a:t>Harnessed existing initiatives</a:t>
            </a:r>
          </a:p>
          <a:p>
            <a:pPr marL="800080" lvl="1" indent="-342891">
              <a:buFont typeface="Arial" panose="020B0604020202020204" pitchFamily="34" charset="0"/>
              <a:buChar char="•"/>
            </a:pPr>
            <a:endParaRPr lang="en-GB" sz="2000" dirty="0"/>
          </a:p>
          <a:p>
            <a:pPr marL="800080" lvl="1" indent="-342891">
              <a:buFont typeface="Arial" panose="020B0604020202020204" pitchFamily="34" charset="0"/>
              <a:buChar char="•"/>
            </a:pPr>
            <a:endParaRPr lang="en-GB" sz="3600" dirty="0"/>
          </a:p>
          <a:p>
            <a:endParaRPr lang="en-GB" dirty="0"/>
          </a:p>
        </p:txBody>
      </p:sp>
    </p:spTree>
    <p:extLst>
      <p:ext uri="{BB962C8B-B14F-4D97-AF65-F5344CB8AC3E}">
        <p14:creationId xmlns:p14="http://schemas.microsoft.com/office/powerpoint/2010/main" val="2124005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90746-EE4B-1991-0476-C8A6B83061BF}"/>
              </a:ext>
            </a:extLst>
          </p:cNvPr>
          <p:cNvSpPr txBox="1">
            <a:spLocks/>
          </p:cNvSpPr>
          <p:nvPr/>
        </p:nvSpPr>
        <p:spPr>
          <a:xfrm>
            <a:off x="-685800" y="1474237"/>
            <a:ext cx="10515600" cy="45720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p>
        </p:txBody>
      </p:sp>
      <p:sp>
        <p:nvSpPr>
          <p:cNvPr id="2" name="Text Box 2">
            <a:extLst>
              <a:ext uri="{FF2B5EF4-FFF2-40B4-BE49-F238E27FC236}">
                <a16:creationId xmlns:a16="http://schemas.microsoft.com/office/drawing/2014/main" id="{E6D2E860-8F1A-77DA-F31B-A9BAE312356F}"/>
              </a:ext>
            </a:extLst>
          </p:cNvPr>
          <p:cNvSpPr txBox="1">
            <a:spLocks noChangeArrowheads="1"/>
          </p:cNvSpPr>
          <p:nvPr/>
        </p:nvSpPr>
        <p:spPr bwMode="auto">
          <a:xfrm>
            <a:off x="1267798" y="151542"/>
            <a:ext cx="8748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solidFill>
              </a:rPr>
              <a:t>B-Line Guidelines</a:t>
            </a:r>
            <a:endParaRPr lang="en-GB" sz="4800" b="1" dirty="0">
              <a:solidFill>
                <a:schemeClr val="bg1"/>
              </a:solidFill>
            </a:endParaRPr>
          </a:p>
        </p:txBody>
      </p:sp>
      <p:pic>
        <p:nvPicPr>
          <p:cNvPr id="6" name="Picture 5">
            <a:extLst>
              <a:ext uri="{FF2B5EF4-FFF2-40B4-BE49-F238E27FC236}">
                <a16:creationId xmlns:a16="http://schemas.microsoft.com/office/drawing/2014/main" id="{AE85060D-69B4-04E0-042B-EE318301EA96}"/>
              </a:ext>
            </a:extLst>
          </p:cNvPr>
          <p:cNvPicPr>
            <a:picLocks noChangeAspect="1"/>
          </p:cNvPicPr>
          <p:nvPr/>
        </p:nvPicPr>
        <p:blipFill rotWithShape="1">
          <a:blip r:embed="rId2"/>
          <a:srcRect l="31562" t="12083" r="13125" b="17361"/>
          <a:stretch/>
        </p:blipFill>
        <p:spPr>
          <a:xfrm>
            <a:off x="3647895" y="1340935"/>
            <a:ext cx="5260564" cy="3774530"/>
          </a:xfrm>
          <a:prstGeom prst="rect">
            <a:avLst/>
          </a:prstGeom>
        </p:spPr>
      </p:pic>
      <p:sp>
        <p:nvSpPr>
          <p:cNvPr id="7" name="Content Placeholder 2">
            <a:extLst>
              <a:ext uri="{FF2B5EF4-FFF2-40B4-BE49-F238E27FC236}">
                <a16:creationId xmlns:a16="http://schemas.microsoft.com/office/drawing/2014/main" id="{ADB0166E-7CEF-38DE-E08A-ED6028FE7B67}"/>
              </a:ext>
            </a:extLst>
          </p:cNvPr>
          <p:cNvSpPr txBox="1">
            <a:spLocks/>
          </p:cNvSpPr>
          <p:nvPr/>
        </p:nvSpPr>
        <p:spPr>
          <a:xfrm>
            <a:off x="424132" y="1474236"/>
            <a:ext cx="3785558" cy="45720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000" dirty="0" err="1"/>
              <a:t>Buzzlines</a:t>
            </a:r>
            <a:r>
              <a:rPr lang="en-US" sz="2000" dirty="0"/>
              <a:t> (B-Lines)</a:t>
            </a:r>
          </a:p>
          <a:p>
            <a:pPr lvl="1">
              <a:spcAft>
                <a:spcPts val="600"/>
              </a:spcAft>
            </a:pPr>
            <a:r>
              <a:rPr lang="en-US" sz="1800" dirty="0"/>
              <a:t>2027</a:t>
            </a:r>
          </a:p>
          <a:p>
            <a:pPr>
              <a:spcAft>
                <a:spcPts val="600"/>
              </a:spcAft>
            </a:pPr>
            <a:r>
              <a:rPr lang="en-US" sz="2000" dirty="0"/>
              <a:t>Pollinators in Protected Areas</a:t>
            </a:r>
          </a:p>
          <a:p>
            <a:pPr lvl="1">
              <a:spcAft>
                <a:spcPts val="600"/>
              </a:spcAft>
            </a:pPr>
            <a:r>
              <a:rPr lang="en-US" sz="1800" dirty="0"/>
              <a:t>Existing PAs</a:t>
            </a:r>
          </a:p>
          <a:p>
            <a:pPr lvl="1">
              <a:spcAft>
                <a:spcPts val="600"/>
              </a:spcAft>
            </a:pPr>
            <a:r>
              <a:rPr lang="en-US" sz="1800" dirty="0"/>
              <a:t>New PAs</a:t>
            </a:r>
          </a:p>
          <a:p>
            <a:pPr>
              <a:spcAft>
                <a:spcPts val="600"/>
              </a:spcAft>
            </a:pPr>
            <a:r>
              <a:rPr lang="en-US" sz="2000" dirty="0"/>
              <a:t>Key Pollinator Areas (IIAs)</a:t>
            </a:r>
          </a:p>
          <a:p>
            <a:pPr>
              <a:spcAft>
                <a:spcPts val="600"/>
              </a:spcAft>
            </a:pPr>
            <a:r>
              <a:rPr lang="en-US" sz="2000" dirty="0"/>
              <a:t>Pollution</a:t>
            </a:r>
          </a:p>
          <a:p>
            <a:pPr lvl="1">
              <a:spcAft>
                <a:spcPts val="600"/>
              </a:spcAft>
            </a:pPr>
            <a:r>
              <a:rPr lang="en-US" sz="1600" dirty="0"/>
              <a:t>Light pollution</a:t>
            </a:r>
          </a:p>
          <a:p>
            <a:pPr lvl="1">
              <a:spcAft>
                <a:spcPts val="600"/>
              </a:spcAft>
            </a:pPr>
            <a:r>
              <a:rPr lang="en-US" sz="1600" dirty="0"/>
              <a:t>Co-formulant</a:t>
            </a:r>
          </a:p>
          <a:p>
            <a:pPr>
              <a:spcAft>
                <a:spcPts val="600"/>
              </a:spcAft>
            </a:pPr>
            <a:r>
              <a:rPr lang="en-US" sz="2000" dirty="0"/>
              <a:t>National Pollinator Strategies</a:t>
            </a:r>
          </a:p>
        </p:txBody>
      </p:sp>
    </p:spTree>
    <p:extLst>
      <p:ext uri="{BB962C8B-B14F-4D97-AF65-F5344CB8AC3E}">
        <p14:creationId xmlns:p14="http://schemas.microsoft.com/office/powerpoint/2010/main" val="3786939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07504" y="1124744"/>
            <a:ext cx="8856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GB" sz="2800" b="1" dirty="0">
                <a:solidFill>
                  <a:prstClr val="black"/>
                </a:solidFill>
                <a:latin typeface="Calibri"/>
              </a:rPr>
              <a:t>Some of our partners</a:t>
            </a:r>
          </a:p>
        </p:txBody>
      </p:sp>
      <p:pic>
        <p:nvPicPr>
          <p:cNvPr id="6" name="Picture 4" descr="http://upload.wikimedia.org/wikipedia/en/6/65/National_Trust_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063" y="3385273"/>
            <a:ext cx="979239" cy="146014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data:image/jpeg;base64,/9j/4AAQSkZJRgABAQAAAQABAAD/2wCEAAkGBhISEBQUEhAUFBUUFxEVFBcVGBEYFRUVGBYVGBYVFRUXHCYeGBwjGRUUHy8gIycpLCwsFR4xNTAqNSYrLCkBCQoKDgwOGg8PGjIlHyUqLCwsLCwsLCwsKiwsKS0pLSwvLCksLCwsLCwsLCwsLCwsLCwsLCwsLCwsLCwsLCwsLP/AABEIAJcBTgMBIgACEQEDEQH/xAAbAAACAgMBAAAAAAAAAAAAAAAABgQFAQIDB//EAEcQAAECAwMIBwQJAQcEAwAAAAEAAgMEEQUhMQYSQVFxgZGxEyJhcqHB0TIzQlIjJGKCkrLC4fBDFjQ1U6LS8RQlg7MVVGP/xAAaAQACAwEBAAAAAAAAAAAAAAAAAgEDBAUG/8QAMhEAAgECBAIIBgIDAQAAAAAAAAECAxEEEiExQVEFEzIzYXGBsRQiI5HB8NHhNFKhcv/aAAwDAQACEQMRAD8A9kQhC8qaQQhCgAQoUO1mOjdEzrGhLiPZFNFdJqolu2w6C+GGkX3uqK3VA/3LRDD1JzULatXJsXCFFn7RbCaHOBLSaVFLq4Gi7S8y17Q5jgQdI/lyqcJKOa2hB0QhCQDpBxW857t/ddyK0g48VvOe7f3Xciu50f3fqVS3PMgVmqwELtmwzVFVhCAM1XWXlnxDRjS49nnqXSzbPdGiBjbtJOoaSnmBLw4EI5oo1oJJ0mgvJOkrNXxCp6LViSnYVWZLTBHwjsLr/AKDOWbFhEB7SK4EXg7COSZcnLTdGdFL3aWlrdDR1sPBTbci5sBzq0c3NLTdc6opj/MVR8RUjUySSEztOzEtshGOEKJ+F/opcvk7MP8AgzRrcaeGPgmTJ+0nxobi8C51ARdW4HDerRzgBU4C8pamLqReWyuDqNaHn1pSRgxCwvDiACaV0itFFqus5MdJEc8/ESd2gcKLiujG9lfctRmqKrCFJJmqKrCEAZqiqwhAGaoqsIQBmqKrCEAZqiqwhAGaoqsIQBmqKrCEAZqtmG9aLZmKAPREIQvEFBh7wASTQAEk6gFS2xaTjKtfDuDzQnSAa+Yos5UzmbCDBi8390Y+NPFQMnZsOrAeKtfUjsOJHhXaF08Ph7UlXavZ3t4Lf98BktLhk1Z8TPEW4NvF+LhhcNunsUudycfFiPe6KBX2bq3UuBwpRcbWth8KMGQ6BsMNBboNRWh3UV/KTIiMa9uDhXZrHFWV61eDVdaZlZeC3Bt7lXN2ZFMoIdQ97aHcDcBuooOSjX9I/wCUDrA/Nop24rE/lI/puoaMY6/7dLjXxorK2JsQIbiwUdFOI10FXcBxTWrRp9VJK89V4c7k67E+TnWxAS34XOadx8xeu6UcmZzMjZuiIKfeF48xvTcsOLw/UVMq24CtWOkHHit5z3b+67kVpBx4rec92/uu5FdHo/u/UplueZBCAhds2AhCu7Mk5R7GiJEd0jjSgriTQAXbEk5qCu/+EN2LfJWRzIOeRfEv+6LgOZ3rfKmYzZcj5y1u7E+A8VawoQa0NGDQANgFAqu3P+ndmtjvLaVcAK7K3ArkRnnrZnzM6d5XE2XmHMdnMcWkaQus5aUWLTpHlwGAuA20Fy7WtDgBzegcXChzq1x0UqAuVmSvSRmM1uFdgvPgCuteLWdr77l+m46WHK9HAYNJGcdrr/23LnlHNZku7W6jBvx8KqySrlhNVeyGPhBcdpuHgPFcmiusq3fmUR1kLqELpAgOe4Na0uJwAXabsaTmhNMhki0CsZ1T8rbgNrsTuoienJSAcxsBr3DG5pA7C51b1m+Ji3lgriZ+CFZCb5GDKzTDSCGkYgdUiuBBbiFTW1YLoHWBzmG6ukHU71TQxEZSyPRgppuxUoQu0pKOiPDGCpPh2nUFe2lqxzihO9nZOQoY6wD3aS4VG5uChZVWdDEIPa0NcHAXACoNcaLJHFwlPKitVE3YVUK/sDJ4RB0kX2fhb83aeznzY32VBLc0wmU7GgcCL0VMXCEsu4OokeeoXedgZkR7AahrnAbAblwWtO6uWAhTrNsiJHPVFGjFxwHqexMkLJ6XgtLonWpiX4bmj91RUxEIO3HkhHNITUK/jW5LVoJRpbro0GmsADzTFZ9nwobfo23OOdfebxdeb6KueJcFeUSHO26PPlszFPGUEVrJd9wqRmi4Yuu5VO5I7MVbRq9bG9rDRlmR6IhCF44qFLKmLWPT5Wt8an0UWwj9Yh7T+UrtlM36we1rOX7KPYp+sQu95FepppfCWX+v4LV2TNtn6xE73kEy5N/3Zu1/5ilq3G0mIne8gmXJv+7N2v8AzFZMb/iQ9PYiWwmOV9lG+sOX7Wk/6WKhcrzKQUZAGph5MW6t31L19iXuinl4ua9rtTmngQV6EvOmippruXoq53SyV4Pz/AszpBx4rec92/uu5FaQceK3nPdv7ruRU9H936meW55kEICF2zYCtMm5fPmWam1cdwu8SFVpnyNl/eP2NHM/pVOIllptizdkMyR8pZjOmXam5reAqfElOznAAk4C8rziPGL3OccXEu4mqw4GN5ORVTWtzmmHI+Vq98Q/CA0bTj4DxS8nnJyVzJdut1Xnfh4ALVi55aduY9R2RaLzy05rpIz36CTTYLh4AJ1tua6OA92mmaNrrhzruSAqMDDeXoLTXEyBVPViWQILLx13e0f0jsCV8nZcPmGVwbV3AXeNE9IxtR6QQVHwK+3LR6GCSPaPVbtOncKlIZKvcrpmsVrNDG13u/YBUKvwlPLTvzGpqyL7I8/TP7h/M2nMpqmpcRGOY7BwI/dLmRsC+I/sa0eJPkmhYcU/q6eBXPtHmj20JBxBIO0K2gTzYEv9G4GLF9ojFjdA2+tdSrJp9YjyNLnHiStGMLiAMSQBtNy6soqSVy9q+475Nwi2XZXF2c6/tJp4U4otmW6Uw4WguL391o8y4BWMGEGtDRg0ADYBRVWUs70cI09qJ1Brzfi503rjwbnVuuL/AH7GdayKWft8mO3MNIcJwzQLg4DE7xcOxXcfKeAGVa7ONLmgGte2ouSShdKWFhK3gXOCZvFilzi44uJJ2k1KsLEsYx3X3Mb7R1/ZHbyVfBhFzg0YuIA2lehSEm2FDaxuA06zpJ3qMTW6qNo7sicrLQ6QYLWNDWgADADAJMygtcxn0afo2m77R+b0/dX2U9odHBzQetEq3Y34jyG9JaowdK/1H6C048TrKyxiPawYuIHqdwvXo0NgAAGAAA2BLuSdl0HTOF5uZs0u34f8pkVOMqZpZVwFqO7sK2WM1eyGNFXnfcP1cUusxUq2JrpI73aK0GwXDlXeorMV0qMMlNIuirI9EQhC8aVCxlbAo9j9YLd4NRz8FVWU6keH32+JomnKKVz4DqYs6w3Y+BPBJ8F+a5p1Fp4Gq9LgZ9ZhsvK6LY6oscpGUmHdoYfADyV9k3/dm7X/AJiqnKxn0rTrZyJ9QrPJt31bYYiy4h5sHB+Xs0K+yKIFTTWr3Kw9eGNTTzp5Kps+HnRYY1uZzCn5URKx6fK1o5nzXRqa4iC5Jv8AAz3IdkwM+PDb9oE7BeeSe0sZJytXuiH4RmjacfDmmdcfpOpmq5VwQktzpBx4rec92/uu5FaQceK3nPdv7ruRWjo/u/UolueZBCAhds2AnrJyXzJZmt1XHfh4USPDhlzg0YuIA2k0XpEKGGtAGAAA2C5YMdL5VEqqPSxBt+YzJd50kZo+9dyqkNM+WM17EMdrzyH6ksKzBxy078yaa0OstBz3tb8zmt4mi9Ha0AADAXBee2XGDY8NzsA4V7O1ehLPjm7pC1RayxmvYhjteeTf1Kmn7N6JjM530j6ks+Vuivb/ADQma2YsCE8RXjOigAMbXVWhpoxxShNTTojy95qT/KDsV+Gu4pLRe40NiyyWiUmR9prhvx8k7LzWDGLHBzTQtII2hPll2qyOyoNHD2m6QfTtVGNpu+dbC1FxFC331mYm0DgAFXq/yisaJ0pexhc19Cc0VINKGoGyq2sLJ1xeHxW5rW3hpxcdFRoC1RrQjSTvwHUkol3YMj0UBoI6x6ztp0bhQblrb9oiFBN/WdVrfM7h5LpaVsw4I6xq7Q0YnbqHaUlT8++M8vedg0NGoLHRoyqzzy2K4xcndkZWWTsvnzDNTauO7Dxoq1MuRsvfEfsaOZ/St9eWWm2WzdkNCR8pZzPjkaGdUbfi8btycZ2ZEOG55+EE79A40XnTnEmpxN52rFgoXbkV01xMIQhdMuLbJeDnTLfshzt9KDmndImT00Icw0k0Bq0nVXDxontcnG3zryKKm4m5WxCY4GhrG03kk/zsUax7L6Ql7+rCZe9x00+EfzyTbaUjAcM+M0dUYkkXajQ37Eq2xbAiUhwxmQm4ACmd2kauxaKNRzgoQVubGi7qyGWxZnpc+JSjahkMamtHmT4DUpFrTBZAiOGIaabTcPErjk8wCWh00gneSSVLm3MDD0mbmU62dSiwTt1u2lyp7iNI2ZnsfEcc1jAb/mdoaN9FDYrK2bX6WjGDNhN9kUpU6yNHYFWsxXZhmavL7cjSr8T0RCELxhSDm1FDgUgT8r0cRzNRIGzQeFE/pfyrkxmtiDEHNd2g4cDzXT6NrZKuV7P3Gi9SNbjs+Xl4nZQ7aCvi0qZk8/6q/sMT8oKrYcTPknt0wntducfUuUixYtJSY7M7xZTyWyrD6Dhyn7v+xnsQsnYWdMM7M48GnzIXC1o+fHiH7RA2C7yUzJ9+Z00T5Id20m7kuVgSfSRhnXhtXHtphXeRwWuUlGrOq9opL8/wTxuM9iynRwWjSes7ab/AUG5TUIXmJzc5OT4lR0g48VvOe7f3XcitIOPFbznu3913Irs9H936lUtzzaVlnRCGsaXE6B/LlInbJiwgC9lAbq1BFdVRgrjIstrE+ajPw318aeCuLfh1logpW4HgQardPEuNXJbQ0OdpWFfJuWz5huplXndh4kJ4JVDknIFsMxHChfSndHqeQXPKW3AAYUM1JueRoGlu06VnrJ1q2WPASXzSsihtad6WM9+gmje6Lh671DQhdSKUVZF60BS4VqxmtzWxXgaBXDZqURCHFPcLGz3kmpJJOJN5O9aoQpAFtDiFpq0kEYEEg8VqhAFnDykmAKdJXaGk8aLSPb0w+4xSO7RvJV6EnVQ3svsRlXIySsIQnJBbsiuGDiNhI5LRCAN3xnG4ucdpJWiEIAEIQgAVjAt+OxuaIlwwqAabzeq5CiUVLdENXO81PRIpq95dqrgNgFwXBCFKSWiJJkpa8aE3NZEIGqgIGyouXGZnHxDV7y7acNgwC4oS5Ip3tqRZAtmYrVbMxTEnoiEIXiCgFBtyFnS8QahnfhIPkpyHCoodKenLJJS5O4CNZkS97NERjm/epVviKb10kJikvMDWIfi6h8CsWpZboD6iubWrHcge0KCHm8a8eNV6tKNVZovR2f2dy7cliLmy5GmI+/usA/UfBW+SEL3ju60eJPkqKBAfEc1rQScANV9STqF6dbMkRBhhmJxcdZOPpuWLpCpGnScOMn++yQstrEpCELzxWdIOPFbznu3913IrSDjxW857t/ddyK7nR/d+pVLc82lZl0NwcxxBGn+Yq6h5YRQL2MJ19YeFVQhSYlnRGwxELKMNKGrdOF1arrVIU5dtGppPclzmUkaIKZwYNTLvHFVaEJ4wjFWiiUktgQhCYkEKzlcnY7xUMzR9o08MfBd3ZJR/sH7x8wqnWprRyQuZcylQpM3Z0SF7bC3UcQdhFyjKxNNXQwIQhSAIQusCVe80Yxzj2AnjqQ3bcDkhTpuxosJme9oAqBiCb66BsUFRGSlqmQncEIQpJBCkz8g+C4NeLyAePoajcoyhNNXQAhCFIAhSZezoj2l7WEtbWpq26gqcTqUZCaewAhCEACFLlLKixBnMhlwrStWi/eVKbkzMH+mN7meqR1ILRtEZkVS2Zips/YkWCwOeGgE5txqa0J8lCZimjJSV0wvc9EVLGyoY2I5phuo0kVBGIuNx7e1XSgz0jLk1iNYC7SSGk76iq8lh3TzNVIt+RUrcTWXt+A/+pmnU6rfE3eKntcCKg1GsYKijZKw3Xw4hHBw8FAdYkzBNYZJ7hIO9ppXxWr4fDVO7nZ8pE2TGxzQRQioOIOCpZnJVjnEh5aD8IAoNigQMpozDmxW51MajNd/NyupK3YMS4OzXanXHccCl6nE4W8o7c1qgs0S5aVbDbmsaAOwC/tOsrlOWnChe28A6sXcAoeUESOA0QQaOqHFoq6ujYMb1XyWSznXxXUroF7t7sOaWnRpyj1tae/DiRbizpM5XD+nD3uPkPVRP/mZuJ7AP3GeZBTFK2RBh+zDFdZvPEqWn+Jw8O7p38ybrka2aXFrM8UdmjO20vUmc92/uu5FaQceK3nPdv7ruRWzAO8G/Eon2jzIJlnT/ANth/wDj5lLQTHN/4bD2t/MV0a+8PNGmXDzFxCELSOZArcExMgQ5Nge8B8Z3st0N/mvcFGyVkw+MXnCGK/eOHIncq+050xYrnnAnq9jRgOHNZpfUnk4Lf+BHq7GZy1YsU1e87Bc0bguEOYe01a9wPYSOS5oV6ikrJDWGGy8os76OYo5rrs4gXd7WO1QresjoH9X2HVzew6WlVaaJp3S2eHG9zKX9rXZp8FmlHqpqUdm7NCP5XoK62YwkgAEk3ADElaplsqXbLQDMRBV7h1B2HADtOJOpXVKmRePAaTscoNiwoDQ+adecIY/bHkucxlS6mbBY2G0YXAnhgPFVM3NuiPLnmpPh2DUFxSKjfWpq/wDhGXmSJm0IsT24jnDUTdwwUdCFcklsOCtsnJIPiF7vYhDOJOFdHIncqlMFoj/p5VsEe3E60TZpHIbiqqzdsq3f6xZciRPOE3LF7RR8Iuu05ure2h2hK6tcnLQ6KMAT1X0advwnjzWlvWd0MYgDqu6zfMbj5JKf05Onw3X8ELR2K1CELSOM2Tp+qx/v/wDrSyEyZOH6tMfe/IUthZ6Xbn5r2EjuwQhC0DjLZcQts+KQSCC+hFxHs6VROn4p/qv/ABO9Vd2f/h0Xa/8ASlxZqKTlPzEjuzpEmHO9p7jtJPNasxWq2ZitI56Iqu2LE6ctOfmloIvFQb667laIXjKdSVKWaD1KE7Cm/JuOy9jge64tPjTmsC15qDdEBI//AEHJ37ptWHNBFCKjUcFuWPctKsVL3GzcyihW9AjDNjMDe9e3c7ELSbyXa4Z0F+OAJq07Hf8AKlTuTUJ97foz2ez+H0oqZ0OYlDUezrF7DtGg8CtNJwl/jTyv/V7ErwNoNozEs7NeCW/K7Cn2XJis+1ocYdU0OlpxHqO0KJJ2vCmG5kRoDj8LsD3Tr8VWWnYL4J6SCSQL7vab6hLONOtLJVWSfPgw33GpCprFt4RKMiUD9B0O9D2K5XLq0pUpZZoRqx0g48VvOe7f3XcitIOPFbznu3913Irr9H936lUtzzIJjm/8Nh7W/mclwJknB/22H9z8xXTr7w/9I0y4eYtoQhaRxlyab9XjkY3jgw05paCYMkZoB74Z+MVHaRWo4HwVPPyhhRHMPwm7tGg8Fmp6VZp+DEXaZHQhC0DgmSWNLNfXSXU3vAS9Bgl7g1oqSaAdqvcoYohwocu01zQC/wAuJJPBZ63zOMVzv9hJatIpJWFnxGN+ZzW8SAr7LGL1obBgAXeQ8AeKX4MUtc1wxaQRuNUx5TQRFhQ47LwBf2NOB3Go3qKmlWDe2v3B9pCyhCFpHBCEIAt8mrP6SNnEdWH1j3vhHnuWtqQo0aK5/QxKYN6rrmjDRv3qxmIplJZjGmkV5znG40wrjubxVUcoZj/NPBnoskc85OcbW2VytXbujmLGj/5L+CYZmSiR5QCIwiKzCuLqeo8VQG3Zj/Od/p9FJsvKCI2K3pIjnMNzq6K/Fu9UVIVWs2l1rxCSkynQrXKKzuijEgdV9XN1V+Icb96qlphJTipIdO6uMeTn93mNh/IUuBMuTg+rR/vfkS0FTS7c/Newsd2CEIWgcaLFe0SMQvbnNBfUDSOrcoTZ+S/+s/e6v6lIs/8Aw6Ltf+lLiyU6alKd29+ZWldsmWnHhOcDBhljaUIOk1N+J0UUVmK1WzMVqSsrD7HoiEIXiSkEIQgAWHNBFCKg4grKFIC7auTPxQdpZ/tPktLJyiLTmRq3XBxxb2O9cUyqstew2xhUUa/XoPY71XRpYqNRdXiNVwfFDJ8GV1uWJT6WCLsSG/mbTy2q5smLEdCaYgo7txI0EjQStbHkXQoQa51TUnsb2D+aVNVVeu5R6p62ekuNiGzpBx4rec92/uu5FaQceK3nPdv7ruRW/o/u/UplueZBN7pB0WRhsZStIZvuF16UAt2xnDBxGwldarTc7WezuapK5b/2Sj/Y/EfRQ7RseJADS/N61QKGuG5RhNP/AMx/4neqxEjud7TnOphUk80RVS+rVvIFcxCilrg5poQQQdRTEZiDONAeRDjC4HQdlcR2YhLSFM6anrs1xBq5bR8mJhpuaHDW0jkaFYgZMzDjewNGtxHIVKhQZ+Ky5sR4GoOdTgiNaMVwo6K8jUXGnBLartdfYPmLpsWDJg5pEWMRSvwt9OZ7FQRoxe4ucakmpK0QmhTUdd3zBKwK1sa2zBq1wzobsRqriRXHYqpCacFNWZLVxii2BCjdaWit7hrd5jeFBiZNzA/p12FvrVVgNMFJZakYYRn/AInKpQqR2lfzFs1xJMPJuYP9Om0tHmuuTVnZ8arhdDvPe+EcQTuUI2vHP9Z/4j5KOyM5pqHEG+8Eg34qXGpKLTa9CbNom27P9LGcR7Leq3YNO81Kr0IVsYqKSRKVgQhCkkZ5EialDDPvIdM0n/SeFWlLJCy2IRWhIqKGlbxqOtaquFPI3bZipWGrJmEXSsUDFxeBtLGjzVf/AGSj/Y/EfRU7YhGBI2Ehbiaf87vxO9VX1U1JuL38CLO+hOnMnYsJhe7NoKVoam8gau1Vi6umnkUL3Eai5xHCq5K6Ckl8zGV+I0WLLGJIxGNpVxeBXD4VA/snH+x+L9lUNeRgSNhK2Ew/53fid6qlU5xbcXu77f2LZrYnTlgRoTC94bQUrQ1xNPNV7MVu6ZeRQvcRqLnEcKrRmKujmt8wyvxPREIQvFFIIQhAAhCEACEIQAIQhAHSDjxW857t/ddyKELudH936lUtzzIIQhds2AhCEACEIQAIQhAAhCEACEIQAIQhAAhCEACEIQAIQhAAhCEACEIQAIQhAAhCEAC2ZihC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 name="AutoShape 14" descr="data:image/jpeg;base64,/9j/4AAQSkZJRgABAQAAAQABAAD/2wCEAAkGBxITERUUExMWFhQXGBoYFRgWGRofFxofFx4XGhgYGB4YHCggGholHhcYJDEkJSorLi4uGx8zODMsNygtLisBCgoKDg0OGxAQGywmICQ0LSwvNDQuNzQsLCwsLDQsLDQsLCwxLCwsLCwsLCwsLCwsLCwsLCwsLCwsLCwsLCwsLP/AABEIAK8BHwMBEQACEQEDEQH/xAAbAAEAAgMBAQAAAAAAAAAAAAAABAUDBgcCAf/EAEUQAAECAwUEBwcBBAoBBQAAAAEAAgMEEQUSITFTBhZBkhNRYXGRotIHFCIygaGxwVJyc7IVIyQlMzRCYsLRNWOCg/Dx/8QAGgEBAAMBAQEAAAAAAAAAAAAAAAECAwQFBv/EADQRAAIBAgQFAgUDBAIDAAAAAAABAgNSBBESFRQhMaHRE7EiMjNRgUFh8AU0cZEjQkNEwf/aAAwDAQACEQMRAD8A7igCAIAgCAIAgCAIAgCAIAgCAIAgCAIAgCAIAgCAIAgCAIAgCAIAgCAIAgCAIAgCAIAgCAIAgCAIAgCAIAgCAIAgCAIAgCAIAgCAIAgCAIAgCAIAgCAIAgCAIAgCAIAgCAIAgCAIAgCAIAgCAIAgCAIAgCAIAgCAIAgCAIAgCAIAgCAIAgCAIAgCAIAgCAIAgCAIAgCAIAgCAIAgCAIAgCAIAgCAIAgCAIAgCAIAgCAIAgCAICPaMwYcGJEAqWMc4A5G6Cf0V6cdc1H7tIzrT0U5SX6Js03fiLpM8SvV22FzPG3adqG/EXSZ4lNthcyd2nahvxF0meJTbYXMbtO1DfiLpM8Sm2wuY3adqG/EXSZ4lNthcxu07UN+IukzxKbbC5jdp2ob8RdJniU22FzG7TtQ34i6TPEptsLmN2nahvxF0meJTbYXMbtO1DfiLpM8Sm2wuY3adqG/EXSZ4lNthcxu07UN+IukzxKbbC5jdp2ob8RdJniU22FzG7TtQ34i6TPEptsLmN2nahvxF0meJTbYXMbtO1DfiLpM8Sm2wuY3adqG/EXSZ4lNthcxu07UN+IukzxKbbC5jdp2ob8RdJniU22FzG7TtQ34i6TPEptsLmN2nahvxF0meJTbYXMbtO1DfiLpM8Sm2wuY3adqG/EXSZ4lNthcxu07UN+IukzxKbbC5jdp2ob8RdJniU22FzG7TtQ34i6TPEptsLmN2nahvxF0meJTbYXMbtO1DfiLpM8Sm2wuY3adqG/EXSZ4lNthcxu07UN+IukzxKbbC5jdp2ob8RdJniU22FzG7TtQ34i6TPEptsLmN2nahvxF0meJTbYXMbtO1H1m28UkDomYkcSof9NglnqYX9Vm3lpRvK8g9wwT0v0kN8Mml9pbUcLwIr91aEtElL7cylWGuDh91kaxuKzWfyhehuUrUeZ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fW7DsBB6Z2Br8oR/1KTWWlBf0qCeepm2rzT1ggCAIAgCAIAgIE/bECC67FiBppUAg5fQKkqkY9WZzqwhykyax4IBGRFR9Vc0PSAIAgCAIAgCAIAgCAIAgCAIDxHihjS5xo1oJJ6gM1DeXMhvJZsiSFrQYxIhRA4gVNK4V7wqxqRl0ZWFSM/lZOVy4QBAEAQBAEAQBAEAQBAc0hF754wTFiBpjPb8L3CgBcaDHsXnrN1NLf6nlpylV0tvqyTtHLxZKIwwo8S66pF51aFtK14EYjgrVVKm1pbL11KlJOLZu9kzRiwIcQihc0E95GK7IS1RTO6nLVFMyumoYNC9teq8K+CnNFtSMtVJJqNl2/GjTvRmjYbS+rRxu1AqTj4UXLCrKVTL9DjhWlOrp/TmV3tEH9fDPXD/UrPFfMjLG/Mjd4MdjWMDnNb8IoCQOA612JpI700kiSrFggNDlZ983OmG+K9kP4rrWOu1u5Co4nE/RcSk6lTJvkcEZurVybyRbWBMPbNx5fpHRIbACC41LTh8NeOZ8FrTbU3HPNGtJtVJQzzSNmXQdRgn/APCicPgd+Col0ZWXys55sztK+C+kVznQ3fNUklp/aFeHWFwUqzi+fQ82hiHB5S6HSIcQOALSCCKgjIg8Qu9PM9NPPoa1ZkRxtOYF43QzBtTQV6PEDIcVhBv1pHNBv15GzOcBiTQLoOoxwpljvle13cQfwoTT6EKSfQyEqSTy6K0CpIA664JmRmUm1lsvl4bTDDSXmlTiBhWopmsa1RwXIwxFV045o+ycZ8Szy57rznQnknDje6ki3Klm/sTFuVLN/YofZyRfjE/st/LlhherObBdWbvCjsd8rmupnQg/hdmaZ3pp9DIpJNf24e4SpLSQQ9uIJBzpw71hiHlDkc+KbVPNFDs1ZMSZhOeZmM0h90UcSMmnie1Y0qbms82c9Cm6kc3Jm22JZhgMc0xXRKurV2YwApmepdNOGhZZ5nZTp6FlnmTIkyxpo57QeokA/dXzRdySMgKkkxxZhjcHOaD2kD8qG0iG0uomYt1jnDGjSQOugqjeSDeSzNY2StyNMxohiEBoYKNAwBJz6ycOtc9CrKcnmcuHrSqSeZti6TrCA5g0vFou6MAv6eJdDsiavz+lV53P1eX3PK5+t8PXNki2ojzMt9/a4Np8IhEXaVxpxPbx+ytUb1/8heq3r/5en7G7TEuI8uGwYhYxwbdczO6KYDqqMOxdbWqOSZ3OOuGUXkaltRYsnBhVY+kUEYF14u66jh11wyXNWp04rl1OOvSpwjy6ltsifeJMw4tXNDi3EmtBdcBUY4LWh8dPKRth/jp5SNc2fs+HFnXQ3tqwdJQVPA0GINVz0oKVRp/uctGClVaf7kr2gMDYsJoyEKg7gSrYrqi+MWTRlt7Z0Nlenc9zotGl941BvUFAOAFcO5TVo5Q1PqWrUMoa2+ZbbAzLny5a4k3Hlor1EA0+5WuGlnA1wkm4c/0NimI7WNLnkNaBUk5BbtpLNnS2ks2cxtc1iumZdr2wi/4XkU+PM04gE9faOxedPrrj0PKqfN6kOn/03HYyNAMCrMH5xrxq4u4uJOYOJH17V10HFx5fk7cM4OHL8kuwrXMwYpDKQ2uusfwcP/v5CtTqa8/saUqvqZvLkTrQNIUT9x34KvLoy8/lZpMns8JiQhvYAIzb1P8AeA53wnt6iuSNHXTTXU4Y0PUpJrqY9ldoDAd0Maoh1pjnDPGv+2vgoo1dD0y6EUKzg9MunsXlkY2lNHhcZ9w1bQ+rI3p/Wl+CltebdNTzYBcRCD7l0HO785PWcDTqWM5OpU0/oYVJupV0foSds7LhwGQosBohuDrvwYcCQcOPw/dWrwUEpR5FsTTUEpR5GW1J8x7K6R3zVaHd7XgV+uf1Uznqo5v+cy1SevD6n/OZT2PYsebgXWvDIbHOpWpvONCcB1CmKyhSlUjlnyMadKdWGWfIsdvJFjGQ3gfG4hrjU43W0GFaDJaYmKSTNMXBJJllYlnQ2SRiNbR74BvGpxwJyJoFpTglTzX2NaUEqWa/VGt7IWZ7w6IxznNh3QXhpoXGpug9mf2XPQhrzT6HLhqevNPofIcEyloBjHGgiNb3tfTA9eDvsoS9Orkgl6VbJHTF6J6hr23f+Td+8z+YLDEfIc2L+m/wUGysSdEF3u7IbmXzUvzvUbXiMKUWFF1NPw5HPh3V0/AlkbTINmokCI2ORDiGoa5lMAQKOwJxrVdMdbi1Lkzrh6ji1Lkygt2wJOFBcTEPTAVBc+rnHqLe1Y1KVOMevM56tCnGL58z3sJOP6GO2pcIYDmA8Kh2A7Kt+5TDSelr7E4Sb0tfYqbBnJR9/wB8BdEea9I6pFCMsMW41xWVOUHn6nUxpTpvP1OrNng2PDEkWOd0rW34jXBxp/qu0oeA+ma6VTXp5dTrVKKpZPma5sNZ0OM+J0grdDC3EjEk44HsXPhoKTeZy4SCk3mdFXeekEBzKUjtbaRe4hrRHiVJNAMXjErzotKtm/uzyoySr5v7smbc2lDjPhshODy2tS3EVdSgFMzhwV8RNSaSNMVUjNpR5me2RGl7PgQ6ltSekpmK1cGk8M/srVNUKSRarqp0Yr/ZED5ZtnENLOnf81KF+DqmvENoO5UzgqXLqUzgqOS6svPZ89vu7hUXukJI45NoVthvlN8G/gKLZiIIc+6+Q3GI3HDGvb3LGi8qrz/cwoPKs8/3MntCiAxoZBBHR1BGRqTkpxT+JE4x/EjYtqXf3e792H+Wret9NnTX+k/wRfZ5/gP/AIh/laq4X5WUwfyP/J69oLXmXbd+UPBf3UNK9lafZTic9HInF56ORF2cteVdKe7xnNbQFpDzQOBJNQevHvqqUqkHDTIpRqwdPRI1SZHRPeIT3OhOq0PFQHtwq2tMe1cz+F8nyOSXwN6Xy9zplgTMF8BnQCjAKXeLTxB7fzmvQpuLj8J6lKUXFaehktp1JeKf/Tf+CpqfKyanyMr9iv8AJw//AHfzOVMP9NGWF+kiHtfs70oMaEP6wD4gP9YH/IffwVK9HV8S6lMRQ1fFHr7lb7O3ExYta/I0Y9hoAs8L1Zng/mZEjQ/drSDomDDELg7hR9cfpex7lVrRVzZRr06+b6Z+5ae0GcaWQobSC4uvUGOABAy6yfstMVJZJGuLkmlFHmfkXQbJuOwdVrnDqLng07wKJKOmhk/5zInDRh8n/OZN9nx/srv4jvwxXw3yGmE+n+SP7Rmno4R4B5B+ow/BVcV0RXGL4US7Mm2GzgA5pcIDqior8IIOGatCS9L8F6cl6P4Kn2cfPG/db+XLLC9WY4LqyJbJ/vQfxIX/AAVZ/W/0Uqf3H+joq7z0jXdvD/ZD++z8rDE/Ic2L+mVWxdsQIMBzYsQNcYhIBrldYK4DsKyw9SMY5NmOFqwhBqT/AFLHaC2g+TiPl3k0c1jnAEUrStK94Fe1aVamcG4mtarnTbgyhsOLLNlIznXTMOvtFaF5qKNujPicR2rGm4KDb6nPScFTbfXuS/Z5Ga0R6kVow07AH1KthWlmXwbS1HydkJKYgumIcQQX0LnNJFK5kObwJPUko05x1J5CUKVSOuLyJOyMKIZCMMaOv9GO9tDTsvV+6tQT9Nl8On6T/ORB9n0yxj4oe4Nq1pF4gZF1c+8LPCtJvMywckm8zf13HohAQnWRLkkmDDJOJNwcc+Cp6cfsU9OH2R7gWdBYashMaesNAP2ClQiuiJUIrojNMQGvaWvaHNOYIqFLSayZLSayZFlrHl4d4MhMF4UdhmDwNeHYqqnFdEVjShHoj1JWXBhEmHDa0nMgY91epTGEY9EI04x6I8TVjS8R198JjncSRn39ah04t5tESpQk82jJFsyC6l6Ew0FBVowAyAwwClwi+qJdOL6ozRZZjm3HNaW4fCQCMMsFLSayZZxTWTPktKw4YIhsawHEhoAHfgiil0Cio9EZXtBFCKg5g5KSStFgSoNegh17sPDJZ+lD7GXo0/siXGkoT2hrobXNGQLQQO4cFZxT5NF3CLWTQlpKFDr0bGsrndAFe+iKKXRCMIx6IzRYYcC1wBBwIOR71ZrMlrPqeZeA1jbrGhrepooPsoSS5IJJLJGRSSYIMpDY4uaxrXO+YgAE99M1CilzRVRSeaQmpSHEF2Ixrx1OAKOKfUSipcmiPKWNLwzeZCY13XTEd1clWNOMeiKxpQjzSJUxLse269oc3qcKjDvVmk+pdpNZM+S0qyGKMY1orWjQAK9eCKKXQKKj0PszLsiNLXtDmnMEVCNJrJhxTWTI0tZEvDrchMF4UdhmDwNeCqqcV0RWNKEeiM0tIwoZJhw2MJzutAr4KVFLoiYwjHojy+zYJdfMJhfWt4tFajI1TRHPPIOEW88iUrFjFMS7Iguva1wzo4Aj7qGk+pDinyZG/oaW0IfI3/pV9OH2RT0ofZGaFJQmtLWw2hpzaGih7xxUqKXJIsoxSySMMrY8vDdeZCY13WBj9OpQqcVzSKxpQi80hL2PLsdfZCY13WAOOdOr6IqcU80iVSgnmkY32BKl14wIde79MlHpQ65FXRpt55IsGNAFAKAZAZLQ1IDrDli6+YLC6tSaDPrpks/ShnnkZ+lDPPJFitDQEoDWnbRxYsRzJSCIgb8z3Gjfp2YLn9ZyeUFmc3rylLKmsyTY9sRokZ0GNB6N7W3qg1bSoA8eyuRVoVJOWmSyLU6snLTJZMvFsbhAEAQBAEAQBAEAQBAEAQBARp+ehwW34jg1taY8T1CmZwVZSUVmys5xgs5HiyrQbHhiIwENJIF7P4SRX7KITU1miKc1NZomK5cg2tasKXZeiGlflA+Zx6gFSc1BZspUqRgs2UcrtFNR6mXlhcBpee7D9Me6qxVac/lic8a9SfyRJEpb0cRmQY8uWOf8rmuq3DEnu+qtGrLVpki8a0tSjKPU2JbnQEAQBAEAQBAEAQBAahs5OzzplzYwdco68C2jWnhdNMfvguWlKo55SOOjOq5vV0Ie0tqR2TnRsiuaw9HgKcaVpgqVaklUyT+xStUmquSf2N7Xad5hnWF0N7W/MWuA7yDRRLmiJLNNHN9m7bdKPc17CWk0eMnNLajCv4Xn0qvpvJnmUazpNpm/2ZaUGOL8JwJyOFHDsIz/AEXdCcZ80ehCpGfOJVW/tIYUQQILQ+KSAa5AuyGGZ/Cyq1tL0x6mVWvploj1MFqWtNylx0XoojHGhuAtIOdKknhXwUTqTp5N5MrUq1KWTlk0WFqW5dlPeINHA3aB1eJDSDTiP0V51coa0aTrZU9cSnldpJyNDPQwGlzSbzv9IFMAATi7P7LKNacl8KMY16k18KPllbXRojSzog+Of8O7g051LqnCn37EhiJS5ZcxTxUpcsuZ4gbVTEOOIcyxoFQHUFC2uRBqQQoVecZZSRCxM4z0zRe7S282VaKC9EdW63hhm49n5W9WqoI3rVlTX7lVN2xOwYMOO8QnMfSrACC28Kipr1eCylUqRipPIylVqwipvLmWc7bv9j95hAHLB3D4g1wNOIxWkqv/AB60ayrf8euJQv21imF8MNpikmtAS1rRShpXEk18FjxL08lzOfi5aeS5lxaNuxGugQYYaY0VrSXPwY2o6hmcDgtZ1WmorqzedZpqMerMkpNzbJhsKM2G9jw4h7ARS6Ma141ph2qVKallImMqinpl0I9ubSOZGEvAa10QkNJd8oLshQZ54qtStlLTHqUq12paI9TDN2/MSsdrJi49jgDeYCCBkTQk1oVEqsoSykRKtOnJKfQxbfuiGG3BnRX2lpqb96j8KZXacVGJzy/Yri89P7EvYgxugYC1nQ0fdIJvk3jmKUpn9lbD6tK+xfC6tC+3c2ZdB1HMtpo7o86WVwDmwmdmQPmJXnVm5VMvweXXbnVy/B0iVl2w2NY0Ua0AAdy9BJJZI9OKSWSPbmAkEgEjEdnDBSSa7b+0hhRBBgtD4poDXIF2Q7T+Fz1a2l6Y9Tmq19L0x6mC1LWnJS46L0URjjQ3QWkHOlSeqvgonUnTybyaK1KtSlk5ZNFjalt3ZP3mDR3y0Dv9zg0g0OYr9ledXKGtGk6uVPXE+7LWq+ZhOe8NBDy0Xa0wDTxPapo1HOObFCo6kc2VljbTRos10LmsDavBIrX4K0zPYFnCs5T0mdOvKVTS19zxau1UWDNOhXGljXNyreIIBwxpXFROu4z05ETxLjU05Ee09o56C5piQmMa7FrTjlwLgc8VWdapF80VnXqwebXI2iBasMy4mD8LLt414dY7TXBdKqLTqOpVE4a/0KKz7cmpt7ugbDhw25l9Scchhx/CxjVnUfw8kYQrVKr+HkixsWemHRYkKOxlYYBvsrQ3sqA9gPgtKcpOTjL9DWnObk4yXQr9ntposeY6JzGAUcSW1r8OWZ7VnSrOctLRlRxEpz0tFPtUP7xZ/wDF+VlW+qvwYV/rL8HQ13HpHwoCmtOwZeaF/JxFREZx6ieDvqsZ0oT5mFSjCoszUbDl4kvaLYVakOLXUyLS29/0fouWmnCrkcdKLhW0iX/8r8Wu79bv6KV9bn9wv7jn9y/9oZHuzOvpRTletsV8n5OjGfIv8lS1p/oc1yMSo7ukH61WX/g/n3Mf/W/n3Lj2fD+zO/iu/DFrhvkN8H9P8lHsQB76/wDdfTmassP9R/k58N9V/k87cCs60D9hn8zlGI+oMV9Vfg9e0IH3htcujFPF1VOK+YYz51/gvYliRZiC0OmiYbg1wHRtHAEYgrZ0nOPOXI6XSc45OXL/AAYbXsz3ezYkO9eoQa0pm9qicNFJorUp+nRcf51Pvs8hjoIjqCpfQnjQBtB9ymFXwtjBr4Gz7tds8+M4RYRF8NoW1pUAkgtPA4pXouTziMRQc3qj1KzZ22ZmHMNgRrxDjdIf8za5EHMjxWdKpNS0yMqNWcZqEiuuu/pEi9ccYzgHUBoSTTA55hZ8/V/Jnz9f8mz2lsrEjkGLMlxaCB/VtGeeRXTOg59WdVTDufzSMG3bLsrBZWtHtFe5jxVVxPKCRXF8qaX86Frsd/koXc7+Zy1ofTRth/pouVqbHL7fhmBPOcRh0jYre0VDvzUfRedVWmpn+Tyqy0Vc/wAnTIEZr2tc01a4Ag9hxC9BPNZo9RNNZoyKSTm0H/yvxa7vybv6Lz19bn9zzF/cc/ubD7QiPdmDj0opyvW+J+Q6MZ8n5KhoIsc14xBTu6QfqCsv/B/PuZf+t/PuXHs+P9md/Ed+GLXC/Ia4P5PyUWy7gbScRkXRSPErGj9V/kwofW/2LXH96j+LC/4JP63+hU/uPyi49on+DD/if8StcV8qNsZ8qIM20/0RDp+0Ce6+f1oqy+gikv7ZE/2eOHQRBx6TH6htPwVfC/KzTB5aGbVRdJ1nPNiae+upldiU5mrhw/1H+TzcN9V/kbVu/vFvYYX5BUVvqr8Cv9Zfg6Iu89IxzDC5rmg0JBAPVUZqH0IazRrUjYs9AbchTEMw+F9pqO7/APVzxp1IrJM5oUqsFkpcifYtgCC90V7zEjOrVxFAK50H0V6dLS9T5svTo6W5N5swW5syI0QRob+jiihrSoJbkT1HBRUo6nqXJkVcPqlqTyZhnrAmJlzPeIrAxnCEDU1zPxZFRKlKb+JlZ0Z1Mtb5fsWVrWOIst0EMhg+GmFaBpBpn2LSdPVDSjWpS1Q0I+bOWSZaE5heH1eXAgUzDRTPs+6ilT0LIijS9OOWZXWDsu6Xj9KYgdg4UDSPmp29ipToOEs8zOlh3CerM+27su6PH6URQ3Bopdqfh7apUoa5asxVw7nPVmWNv2IyaYA43XN+Vw4VzB6waBaVKSmuZpVoqouZVyNjT8JvRsmWBgyq2pHdUfqso06kVknyM40qsVkpcizn7IdEleg6Qk4Ve/EmhDiTjx+y0lTzhpzNJ0nKnozPmzdjmWhuYXh9XXqgUpgB19iUqehZZijS9NZZmO1bLjujiPAihjgy4WubVpFScad6icJOWqLInTm5aosxyVhRDMCYmIjXvaKMDBRrc+vE5nxURpPVqk+ZEaL165vmY9odlmx39Ix9yJhXDA0yOGIPalWgpvNcmRWw6m9SeTPUCzJ40bFmm3BStxvxuA4XqClesIoVP1kSqdV8pSJ20NkiZhXL10ghzT1EVGPZQlXq09cci9al6kciLs7ZcxAaGPiMMNtaNaDXE1zPCpPBVpQlBZN8itGnOCyb5F6tjcrbasaFMtAeCCPlcPmH/Y7FnUpqa5mdSlGosmU8lYM5L/DBmGFla3XtNP1p9Cso0qkOUXyMI0akOUZcidJ2TMGK2JMR79ypaxraMBoRXtzV4wlnnJmkac9WqcszFbuzIjRBGhv6OKKGtKgluRPUVFSjqepcmRVoanqTyZhnrAmJlzPeIrAxvCEDU1zPxZFRKlKeWplZ0Z1Mtb5fsXE3ZUN8uYFLrLoApwpQg+IC1lBOOk2lTTho/Q1yQ2SmIbiBM3YbvmuVvOHccAe1c8cPKP8A25HNDDTjyUuRKsbZQwJgRREBaL1G0NaOBAFa8KhWp0NEtWZenhtE9WZ6nNmHPm/eOlA+Nrrt39m7hWvYplQbnqzEsO3U15k3aWxXTTGNDwy669iK1wp1q9WnrWWZpXpeokszNZ9khssJeIQ9tC04UqCSfpmpjTyhpZMKaUND5lJA2WmIEQulpgAHMPGY4A0BB78FiqEoPODMFh5wecJF7ZUnGZedGi9I91BgKMaBXAD65raEZLnJ5nRTjJc5PMqbC2XdLx+lMUOwcCA0j5vqs6dBwlnmY0sO4T1Zi2NlnRpjphFDfloC0n5aca9iToOUtWYqYdznqzNnXQdQQBAEAQBAEAQBAEAQBAEAQBAEAQBAEAQBAEAQBAEAQBAEAQBAEAQBAEAQBAEBEteK5kCK5po5sNxB6iASDitKMVKpFP8AVoxxEnGlKS6pP2OebzTeseVnpXucFQt9/J8/x+Iu7LwN5pvWPKz0pwVC338jj8Rd2XgbzTeseVnpTgqFvv5HH4i7svA3mm9Y8rPSnBULffyOPxF3ZeBvNN6x5WelOCoW+/kcfiLuy8Deab1jys9KcFQt9/I4/EXdl4G803rHlZ6U4Khb7+Rx+Iu7LwN5pvWPKz0pwVC338jj8Rd2XgbzTeseVnpTgqFvv5HH4i7svA3mm9Y8rPSnBULffyOPxF3ZeBvNN6x5WelOCoW+/kcfiLuy8Deab1jys9KcFQt9/I4/EXdl4G803rHlZ6U4Khb7+Rx+Iu7LwN5pvWPKz0pwVC338jj8Rd2XgbzTeseVnpTgqFvv5HH4i7svA3mm9Y8rPSnBULffyOPxF3ZeBvNN6x5WelOCoW+/kcfiLuy8Deab1jys9KcFQt9/I4/EXdl4G803rHlZ6U4Khb7+Rx+Iu7LwN5pvWPKz0pwVC338jj8Rd2XgbzTeseVnpTgqFvv5HH4i7svA3mm9Y8rPSnBULffyOPxF3ZeBvNN6x5WelOCoW+/kcfiLuy8Deab1jys9KcFQt9/I4/EXdl4G803rHlZ6U4Khb7+Rx+Iu7LwN5pvWPKz0pwVC338jj8Rd2XgbzTeseVnpTgqFvv5HH4i7svA3mm9Y8rPSnBULffyOPxF3ZeBvNN6x5WelOCoW+/kcfiLuy8Deab1jys9KcFQt9/I4/EXdl4G803rHlZ6U4Khb7+Rx+Iu7LwN5pvWPKz0pwVC338jj8Rd2XgbzTeseVnpTgqFvv5HH4i7svB6ZtNN1H9ccx/pZ6VEsHRyfw+5McfiG18XZeDpi8A+lMcxBa9jmOFWuBa4dYOByUxk4tNdUVnFSi4voyp3UlNLzv9S6eOr3dl4OTb8Pb3fkbqyml53+pOOr3dl4G34e3u/I3VlNLzv9ScdXu7LwNvw9vd+RurKaXnf6k46vd2Xgbfh7e78jdWU0vO/1Jx1e7svA2/D2935G6kpped/qTja93ZeBt+Ht7vyN1ZTS87/UnHV7uy8Db8Pb3fkbqSml53+pONr3dl4G34e3u/I3UlNLzv8AUnG17uy8Db8Pb3fkbqSml53+pONr3dl4G34e3u/I3UlNLzv9ScbXu7LwNvw9vd+RupKaXnf6k42vd2Xgbfh7e78jdSU0vO/1Jxte7svA2/D2935G6spped/qTjq93ZeBt+Ht7vyN1JTS87/UnG17uy8Db8Pb3fkbqyml53+pOOr3dl4G34e3u/I3VlNLzv8AUnHV7uy8Db8Pb3fkbqSml53+pONr3dl4G34e3u/I3VlNLzv9ScdXu7LwNvw9vd+RurKaXnf6k46vd2Xgbfh7e78jdSU0vO/1Jxte7svA2/D2935G6spped/qTjq93ZeBt+Ht7vyN1ZTS87/UnHV7uy8Db8Pb3fkbqSml53+pONr3dl4G34e3u/I3UlNLzv8AUnG17uy8Db8Pb3fkbqSml53+pONr3dl4G34e3u/I3UlNLzv9ScbXu7LwNvw9vd+RupKaXnf6k42vd2Xgbfh7e78jdSU0vO/1Jxte7svA2/D2935G6kpped/qTja93ZeBt+Ht7vyN1ZTS87/UnHV7uy8Db8Pb3fkbqSml53+pONr3dl4G34e3u/I3VlNLzv8AUnHV7uy8Db8Pb3fkDZWU0vO/1I8bXf8A27IL+n4df9e78l0uU7QgCAIAgCAIAgCAIAgCAIAgCAIAgCAIAgCAIAgCAIAgCAIAgCAIAgCAIAgCAIAgCAIAgCAIAgCAIAgCAIAgCAIAgCAIAgCAIAgCAIAgCAIAgCAIAgCAIAgCAIAgCAIAgCAIAgCAIAgCAIAgCAIAgCAIAgCAIAgCAIAgCAIAgCAIAgCAIAgCAIAgCAIAgCAIAgCAIAgCAIAgCAIAgCAIAgCAIAgCAIAgCAIAgCAIAgCAIAgCAID/2Q=="/>
          <p:cNvSpPr>
            <a:spLocks noChangeAspect="1" noChangeArrowheads="1"/>
          </p:cNvSpPr>
          <p:nvPr/>
        </p:nvSpPr>
        <p:spPr bwMode="auto">
          <a:xfrm>
            <a:off x="155575" y="-1257300"/>
            <a:ext cx="4286250" cy="2619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9" name="AutoShape 30" descr="data:image/jpeg;base64,/9j/4AAQSkZJRgABAQAAAQABAAD/2wCEAAkGBxITERUUExMWFhQXGBoYFRgWGRofFxofFx4XGhgYGB4YHCggGholHhcYJDEkJSorLi4uGx8zODMsNygtLisBCgoKDg0OGxAQGywmICQ0LSwvNDQuNzQsLCwsLDQsLDQsLCwxLCwsLCwsLCwsLCwsLCwsLCwsLCwsLCwsLCwsLP/AABEIAK8BHwMBEQACEQEDEQH/xAAbAAEAAgMBAQAAAAAAAAAAAAAABAUDBgcCAf/EAEUQAAECAwUEBwcBBAoBBQAAAAEAAgMEEQUSITFTBhZBkhNRYXGRotIHFCIygaGxwVJyc7IVIyQlMzRCYsLRNWOCg/Dx/8QAGgEBAAMBAQEAAAAAAAAAAAAAAAECAwQFBv/EADQRAAIBAgQFAgUDBAIDAAAAAAABAgNSBBESFRQhMaHRE7EiMjNRgUFh8AU0cZEjQkNEwf/aAAwDAQACEQMRAD8A7igCAIAgCAIAgCAIAgCAIAgCAIAgCAIAgCAIAgCAIAgCAIAgCAIAgCAIAgCAIAgCAIAgCAIAgCAIAgCAIAgCAIAgCAIAgCAIAgCAIAgCAIAgCAIAgCAIAgCAIAgCAIAgCAIAgCAIAgCAIAgCAIAgCAIAgCAIAgCAIAgCAIAgCAIAgCAIAgCAIAgCAIAgCAIAgCAIAgCAIAgCAIAgCAIAgCAIAgCAIAgCAIAgCAIAgCAIAgCAICPaMwYcGJEAqWMc4A5G6Cf0V6cdc1H7tIzrT0U5SX6Js03fiLpM8SvV22FzPG3adqG/EXSZ4lNthcyd2nahvxF0meJTbYXMbtO1DfiLpM8Sm2wuY3adqG/EXSZ4lNthcxu07UN+IukzxKbbC5jdp2ob8RdJniU22FzG7TtQ34i6TPEptsLmN2nahvxF0meJTbYXMbtO1DfiLpM8Sm2wuY3adqG/EXSZ4lNthcxu07UN+IukzxKbbC5jdp2ob8RdJniU22FzG7TtQ34i6TPEptsLmN2nahvxF0meJTbYXMbtO1DfiLpM8Sm2wuY3adqG/EXSZ4lNthcxu07UN+IukzxKbbC5jdp2ob8RdJniU22FzG7TtQ34i6TPEptsLmN2nahvxF0meJTbYXMbtO1DfiLpM8Sm2wuY3adqG/EXSZ4lNthcxu07UN+IukzxKbbC5jdp2ob8RdJniU22FzG7TtQ34i6TPEptsLmN2nahvxF0meJTbYXMbtO1DfiLpM8Sm2wuY3adqG/EXSZ4lNthcxu07UN+IukzxKbbC5jdp2ob8RdJniU22FzG7TtQ34i6TPEptsLmN2nahvxF0meJTbYXMbtO1H1m28UkDomYkcSof9NglnqYX9Vm3lpRvK8g9wwT0v0kN8Mml9pbUcLwIr91aEtElL7cylWGuDh91kaxuKzWfyhehuUrUeZ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NxWaz+UJuUrUNphcxuKzWfyhNylahtMLmfW7DsBB6Z2Br8oR/1KTWWlBf0qCeepm2rzT1ggCAIAgCAIAgIE/bECC67FiBppUAg5fQKkqkY9WZzqwhykyax4IBGRFR9Vc0PSAIAgCAIAgCAIAgCAIAgCAIDxHihjS5xo1oJJ6gM1DeXMhvJZsiSFrQYxIhRA4gVNK4V7wqxqRl0ZWFSM/lZOVy4QBAEAQBAEAQBAEAQBAc0hF754wTFiBpjPb8L3CgBcaDHsXnrN1NLf6nlpylV0tvqyTtHLxZKIwwo8S66pF51aFtK14EYjgrVVKm1pbL11KlJOLZu9kzRiwIcQihc0E95GK7IS1RTO6nLVFMyumoYNC9teq8K+CnNFtSMtVJJqNl2/GjTvRmjYbS+rRxu1AqTj4UXLCrKVTL9DjhWlOrp/TmV3tEH9fDPXD/UrPFfMjLG/Mjd4MdjWMDnNb8IoCQOA612JpI700kiSrFggNDlZ983OmG+K9kP4rrWOu1u5Co4nE/RcSk6lTJvkcEZurVybyRbWBMPbNx5fpHRIbACC41LTh8NeOZ8FrTbU3HPNGtJtVJQzzSNmXQdRgn/APCicPgd+Col0ZWXys55sztK+C+kVznQ3fNUklp/aFeHWFwUqzi+fQ82hiHB5S6HSIcQOALSCCKgjIg8Qu9PM9NPPoa1ZkRxtOYF43QzBtTQV6PEDIcVhBv1pHNBv15GzOcBiTQLoOoxwpljvle13cQfwoTT6EKSfQyEqSTy6K0CpIA664JmRmUm1lsvl4bTDDSXmlTiBhWopmsa1RwXIwxFV045o+ycZ8Szy57rznQnknDje6ki3Klm/sTFuVLN/YofZyRfjE/st/LlhherObBdWbvCjsd8rmupnQg/hdmaZ3pp9DIpJNf24e4SpLSQQ9uIJBzpw71hiHlDkc+KbVPNFDs1ZMSZhOeZmM0h90UcSMmnie1Y0qbms82c9Cm6kc3Jm22JZhgMc0xXRKurV2YwApmepdNOGhZZ5nZTp6FlnmTIkyxpo57QeokA/dXzRdySMgKkkxxZhjcHOaD2kD8qG0iG0uomYt1jnDGjSQOugqjeSDeSzNY2StyNMxohiEBoYKNAwBJz6ycOtc9CrKcnmcuHrSqSeZti6TrCA5g0vFou6MAv6eJdDsiavz+lV53P1eX3PK5+t8PXNki2ojzMt9/a4Np8IhEXaVxpxPbx+ytUb1/8heq3r/5en7G7TEuI8uGwYhYxwbdczO6KYDqqMOxdbWqOSZ3OOuGUXkaltRYsnBhVY+kUEYF14u66jh11wyXNWp04rl1OOvSpwjy6ltsifeJMw4tXNDi3EmtBdcBUY4LWh8dPKRth/jp5SNc2fs+HFnXQ3tqwdJQVPA0GINVz0oKVRp/uctGClVaf7kr2gMDYsJoyEKg7gSrYrqi+MWTRlt7Z0Nlenc9zotGl941BvUFAOAFcO5TVo5Q1PqWrUMoa2+ZbbAzLny5a4k3Hlor1EA0+5WuGlnA1wkm4c/0NimI7WNLnkNaBUk5BbtpLNnS2ks2cxtc1iumZdr2wi/4XkU+PM04gE9faOxedPrrj0PKqfN6kOn/03HYyNAMCrMH5xrxq4u4uJOYOJH17V10HFx5fk7cM4OHL8kuwrXMwYpDKQ2uusfwcP/v5CtTqa8/saUqvqZvLkTrQNIUT9x34KvLoy8/lZpMns8JiQhvYAIzb1P8AeA53wnt6iuSNHXTTXU4Y0PUpJrqY9ldoDAd0Maoh1pjnDPGv+2vgoo1dD0y6EUKzg9MunsXlkY2lNHhcZ9w1bQ+rI3p/Wl+CltebdNTzYBcRCD7l0HO785PWcDTqWM5OpU0/oYVJupV0foSds7LhwGQosBohuDrvwYcCQcOPw/dWrwUEpR5FsTTUEpR5GW1J8x7K6R3zVaHd7XgV+uf1Uznqo5v+cy1SevD6n/OZT2PYsebgXWvDIbHOpWpvONCcB1CmKyhSlUjlnyMadKdWGWfIsdvJFjGQ3gfG4hrjU43W0GFaDJaYmKSTNMXBJJllYlnQ2SRiNbR74BvGpxwJyJoFpTglTzX2NaUEqWa/VGt7IWZ7w6IxznNh3QXhpoXGpug9mf2XPQhrzT6HLhqevNPofIcEyloBjHGgiNb3tfTA9eDvsoS9Orkgl6VbJHTF6J6hr23f+Td+8z+YLDEfIc2L+m/wUGysSdEF3u7IbmXzUvzvUbXiMKUWFF1NPw5HPh3V0/AlkbTINmokCI2ORDiGoa5lMAQKOwJxrVdMdbi1Lkzrh6ji1Lkygt2wJOFBcTEPTAVBc+rnHqLe1Y1KVOMevM56tCnGL58z3sJOP6GO2pcIYDmA8Kh2A7Kt+5TDSelr7E4Sb0tfYqbBnJR9/wB8BdEea9I6pFCMsMW41xWVOUHn6nUxpTpvP1OrNng2PDEkWOd0rW34jXBxp/qu0oeA+ma6VTXp5dTrVKKpZPma5sNZ0OM+J0grdDC3EjEk44HsXPhoKTeZy4SCk3mdFXeekEBzKUjtbaRe4hrRHiVJNAMXjErzotKtm/uzyoySr5v7smbc2lDjPhshODy2tS3EVdSgFMzhwV8RNSaSNMVUjNpR5me2RGl7PgQ6ltSekpmK1cGk8M/srVNUKSRarqp0Yr/ZED5ZtnENLOnf81KF+DqmvENoO5UzgqXLqUzgqOS6svPZ89vu7hUXukJI45NoVthvlN8G/gKLZiIIc+6+Q3GI3HDGvb3LGi8qrz/cwoPKs8/3MntCiAxoZBBHR1BGRqTkpxT+JE4x/EjYtqXf3e792H+Wret9NnTX+k/wRfZ5/gP/AIh/laq4X5WUwfyP/J69oLXmXbd+UPBf3UNK9lafZTic9HInF56ORF2cteVdKe7xnNbQFpDzQOBJNQevHvqqUqkHDTIpRqwdPRI1SZHRPeIT3OhOq0PFQHtwq2tMe1cz+F8nyOSXwN6Xy9zplgTMF8BnQCjAKXeLTxB7fzmvQpuLj8J6lKUXFaehktp1JeKf/Tf+CpqfKyanyMr9iv8AJw//AHfzOVMP9NGWF+kiHtfs70oMaEP6wD4gP9YH/IffwVK9HV8S6lMRQ1fFHr7lb7O3ExYta/I0Y9hoAs8L1Zng/mZEjQ/drSDomDDELg7hR9cfpex7lVrRVzZRr06+b6Z+5ae0GcaWQobSC4uvUGOABAy6yfstMVJZJGuLkmlFHmfkXQbJuOwdVrnDqLng07wKJKOmhk/5zInDRh8n/OZN9nx/srv4jvwxXw3yGmE+n+SP7Rmno4R4B5B+ow/BVcV0RXGL4US7Mm2GzgA5pcIDqior8IIOGatCS9L8F6cl6P4Kn2cfPG/db+XLLC9WY4LqyJbJ/vQfxIX/AAVZ/W/0Uqf3H+joq7z0jXdvD/ZD++z8rDE/Ic2L+mVWxdsQIMBzYsQNcYhIBrldYK4DsKyw9SMY5NmOFqwhBqT/AFLHaC2g+TiPl3k0c1jnAEUrStK94Fe1aVamcG4mtarnTbgyhsOLLNlIznXTMOvtFaF5qKNujPicR2rGm4KDb6nPScFTbfXuS/Z5Ga0R6kVow07AH1KthWlmXwbS1HydkJKYgumIcQQX0LnNJFK5kObwJPUko05x1J5CUKVSOuLyJOyMKIZCMMaOv9GO9tDTsvV+6tQT9Nl8On6T/ORB9n0yxj4oe4Nq1pF4gZF1c+8LPCtJvMywckm8zf13HohAQnWRLkkmDDJOJNwcc+Cp6cfsU9OH2R7gWdBYashMaesNAP2ClQiuiJUIrojNMQGvaWvaHNOYIqFLSayZLSayZFlrHl4d4MhMF4UdhmDwNeHYqqnFdEVjShHoj1JWXBhEmHDa0nMgY91epTGEY9EI04x6I8TVjS8R198JjncSRn39ah04t5tESpQk82jJFsyC6l6Ew0FBVowAyAwwClwi+qJdOL6ozRZZjm3HNaW4fCQCMMsFLSayZZxTWTPktKw4YIhsawHEhoAHfgiil0Cio9EZXtBFCKg5g5KSStFgSoNegh17sPDJZ+lD7GXo0/siXGkoT2hrobXNGQLQQO4cFZxT5NF3CLWTQlpKFDr0bGsrndAFe+iKKXRCMIx6IzRYYcC1wBBwIOR71ZrMlrPqeZeA1jbrGhrepooPsoSS5IJJLJGRSSYIMpDY4uaxrXO+YgAE99M1CilzRVRSeaQmpSHEF2Ixrx1OAKOKfUSipcmiPKWNLwzeZCY13XTEd1clWNOMeiKxpQjzSJUxLse269oc3qcKjDvVmk+pdpNZM+S0qyGKMY1orWjQAK9eCKKXQKKj0PszLsiNLXtDmnMEVCNJrJhxTWTI0tZEvDrchMF4UdhmDwNeCqqcV0RWNKEeiM0tIwoZJhw2MJzutAr4KVFLoiYwjHojy+zYJdfMJhfWt4tFajI1TRHPPIOEW88iUrFjFMS7Iguva1wzo4Aj7qGk+pDinyZG/oaW0IfI3/pV9OH2RT0ofZGaFJQmtLWw2hpzaGih7xxUqKXJIsoxSySMMrY8vDdeZCY13WBj9OpQqcVzSKxpQi80hL2PLsdfZCY13WAOOdOr6IqcU80iVSgnmkY32BKl14wIde79MlHpQ65FXRpt55IsGNAFAKAZAZLQ1IDrDli6+YLC6tSaDPrpks/ShnnkZ+lDPPJFitDQEoDWnbRxYsRzJSCIgb8z3Gjfp2YLn9ZyeUFmc3rylLKmsyTY9sRokZ0GNB6N7W3qg1bSoA8eyuRVoVJOWmSyLU6snLTJZMvFsbhAEAQBAEAQBAEAQBAEAQBARp+ehwW34jg1taY8T1CmZwVZSUVmys5xgs5HiyrQbHhiIwENJIF7P4SRX7KITU1miKc1NZomK5cg2tasKXZeiGlflA+Zx6gFSc1BZspUqRgs2UcrtFNR6mXlhcBpee7D9Me6qxVac/lic8a9SfyRJEpb0cRmQY8uWOf8rmuq3DEnu+qtGrLVpki8a0tSjKPU2JbnQEAQBAEAQBAEAQBAahs5OzzplzYwdco68C2jWnhdNMfvguWlKo55SOOjOq5vV0Ie0tqR2TnRsiuaw9HgKcaVpgqVaklUyT+xStUmquSf2N7Xad5hnWF0N7W/MWuA7yDRRLmiJLNNHN9m7bdKPc17CWk0eMnNLajCv4Xn0qvpvJnmUazpNpm/2ZaUGOL8JwJyOFHDsIz/AEXdCcZ80ehCpGfOJVW/tIYUQQILQ+KSAa5AuyGGZ/Cyq1tL0x6mVWvploj1MFqWtNylx0XoojHGhuAtIOdKknhXwUTqTp5N5MrUq1KWTlk0WFqW5dlPeINHA3aB1eJDSDTiP0V51coa0aTrZU9cSnldpJyNDPQwGlzSbzv9IFMAATi7P7LKNacl8KMY16k18KPllbXRojSzog+Of8O7g051LqnCn37EhiJS5ZcxTxUpcsuZ4gbVTEOOIcyxoFQHUFC2uRBqQQoVecZZSRCxM4z0zRe7S282VaKC9EdW63hhm49n5W9WqoI3rVlTX7lVN2xOwYMOO8QnMfSrACC28Kipr1eCylUqRipPIylVqwipvLmWc7bv9j95hAHLB3D4g1wNOIxWkqv/AB60ayrf8euJQv21imF8MNpikmtAS1rRShpXEk18FjxL08lzOfi5aeS5lxaNuxGugQYYaY0VrSXPwY2o6hmcDgtZ1WmorqzedZpqMerMkpNzbJhsKM2G9jw4h7ARS6Ma141ph2qVKallImMqinpl0I9ubSOZGEvAa10QkNJd8oLshQZ54qtStlLTHqUq12paI9TDN2/MSsdrJi49jgDeYCCBkTQk1oVEqsoSykRKtOnJKfQxbfuiGG3BnRX2lpqb96j8KZXacVGJzy/Yri89P7EvYgxugYC1nQ0fdIJvk3jmKUpn9lbD6tK+xfC6tC+3c2ZdB1HMtpo7o86WVwDmwmdmQPmJXnVm5VMvweXXbnVy/B0iVl2w2NY0Ua0AAdy9BJJZI9OKSWSPbmAkEgEjEdnDBSSa7b+0hhRBBgtD4poDXIF2Q7T+Fz1a2l6Y9Tmq19L0x6mC1LWnJS46L0URjjQ3QWkHOlSeqvgonUnTybyaK1KtSlk5ZNFjalt3ZP3mDR3y0Dv9zg0g0OYr9ledXKGtGk6uVPXE+7LWq+ZhOe8NBDy0Xa0wDTxPapo1HOObFCo6kc2VljbTRos10LmsDavBIrX4K0zPYFnCs5T0mdOvKVTS19zxau1UWDNOhXGljXNyreIIBwxpXFROu4z05ETxLjU05Ee09o56C5piQmMa7FrTjlwLgc8VWdapF80VnXqwebXI2iBasMy4mD8LLt414dY7TXBdKqLTqOpVE4a/0KKz7cmpt7ugbDhw25l9Scchhx/CxjVnUfw8kYQrVKr+HkixsWemHRYkKOxlYYBvsrQ3sqA9gPgtKcpOTjL9DWnObk4yXQr9ntposeY6JzGAUcSW1r8OWZ7VnSrOctLRlRxEpz0tFPtUP7xZ/wDF+VlW+qvwYV/rL8HQ13HpHwoCmtOwZeaF/JxFREZx6ieDvqsZ0oT5mFSjCoszUbDl4kvaLYVakOLXUyLS29/0fouWmnCrkcdKLhW0iX/8r8Wu79bv6KV9bn9wv7jn9y/9oZHuzOvpRTletsV8n5OjGfIv8lS1p/oc1yMSo7ukH61WX/g/n3Mf/W/n3Lj2fD+zO/iu/DFrhvkN8H9P8lHsQB76/wDdfTmassP9R/k58N9V/k87cCs60D9hn8zlGI+oMV9Vfg9e0IH3htcujFPF1VOK+YYz51/gvYliRZiC0OmiYbg1wHRtHAEYgrZ0nOPOXI6XSc45OXL/AAYbXsz3ezYkO9eoQa0pm9qicNFJorUp+nRcf51Pvs8hjoIjqCpfQnjQBtB9ymFXwtjBr4Gz7tds8+M4RYRF8NoW1pUAkgtPA4pXouTziMRQc3qj1KzZ22ZmHMNgRrxDjdIf8za5EHMjxWdKpNS0yMqNWcZqEiuuu/pEi9ccYzgHUBoSTTA55hZ8/V/Jnz9f8mz2lsrEjkGLMlxaCB/VtGeeRXTOg59WdVTDufzSMG3bLsrBZWtHtFe5jxVVxPKCRXF8qaX86Frsd/koXc7+Zy1ofTRth/pouVqbHL7fhmBPOcRh0jYre0VDvzUfRedVWmpn+Tyqy0Vc/wAnTIEZr2tc01a4Ag9hxC9BPNZo9RNNZoyKSTm0H/yvxa7vybv6Lz19bn9zzF/cc/ubD7QiPdmDj0opyvW+J+Q6MZ8n5KhoIsc14xBTu6QfqCsv/B/PuZf+t/PuXHs+P9md/Ed+GLXC/Ia4P5PyUWy7gbScRkXRSPErGj9V/kwofW/2LXH96j+LC/4JP63+hU/uPyi49on+DD/if8StcV8qNsZ8qIM20/0RDp+0Ce6+f1oqy+gikv7ZE/2eOHQRBx6TH6htPwVfC/KzTB5aGbVRdJ1nPNiae+upldiU5mrhw/1H+TzcN9V/kbVu/vFvYYX5BUVvqr8Cv9Zfg6Iu89IxzDC5rmg0JBAPVUZqH0IazRrUjYs9AbchTEMw+F9pqO7/APVzxp1IrJM5oUqsFkpcifYtgCC90V7zEjOrVxFAK50H0V6dLS9T5svTo6W5N5swW5syI0QRob+jiihrSoJbkT1HBRUo6nqXJkVcPqlqTyZhnrAmJlzPeIrAxnCEDU1zPxZFRKlKb+JlZ0Z1Mtb5fsWVrWOIst0EMhg+GmFaBpBpn2LSdPVDSjWpS1Q0I+bOWSZaE5heH1eXAgUzDRTPs+6ilT0LIijS9OOWZXWDsu6Xj9KYgdg4UDSPmp29ipToOEs8zOlh3CerM+27su6PH6URQ3Bopdqfh7apUoa5asxVw7nPVmWNv2IyaYA43XN+Vw4VzB6waBaVKSmuZpVoqouZVyNjT8JvRsmWBgyq2pHdUfqso06kVknyM40qsVkpcizn7IdEleg6Qk4Ve/EmhDiTjx+y0lTzhpzNJ0nKnozPmzdjmWhuYXh9XXqgUpgB19iUqehZZijS9NZZmO1bLjujiPAihjgy4WubVpFScad6icJOWqLInTm5aosxyVhRDMCYmIjXvaKMDBRrc+vE5nxURpPVqk+ZEaL165vmY9odlmx39Ix9yJhXDA0yOGIPalWgpvNcmRWw6m9SeTPUCzJ40bFmm3BStxvxuA4XqClesIoVP1kSqdV8pSJ20NkiZhXL10ghzT1EVGPZQlXq09cci9al6kciLs7ZcxAaGPiMMNtaNaDXE1zPCpPBVpQlBZN8itGnOCyb5F6tjcrbasaFMtAeCCPlcPmH/Y7FnUpqa5mdSlGosmU8lYM5L/DBmGFla3XtNP1p9Cso0qkOUXyMI0akOUZcidJ2TMGK2JMR79ypaxraMBoRXtzV4wlnnJmkac9WqcszFbuzIjRBGhv6OKKGtKgluRPUVFSjqepcmRVoanqTyZhnrAmJlzPeIrAxvCEDU1zPxZFRKlKeWplZ0Z1Mtb5fsXE3ZUN8uYFLrLoApwpQg+IC1lBOOk2lTTho/Q1yQ2SmIbiBM3YbvmuVvOHccAe1c8cPKP8A25HNDDTjyUuRKsbZQwJgRREBaL1G0NaOBAFa8KhWp0NEtWZenhtE9WZ6nNmHPm/eOlA+Nrrt39m7hWvYplQbnqzEsO3U15k3aWxXTTGNDwy669iK1wp1q9WnrWWZpXpeokszNZ9khssJeIQ9tC04UqCSfpmpjTyhpZMKaUND5lJA2WmIEQulpgAHMPGY4A0BB78FiqEoPODMFh5wecJF7ZUnGZedGi9I91BgKMaBXAD65raEZLnJ5nRTjJc5PMqbC2XdLx+lMUOwcCA0j5vqs6dBwlnmY0sO4T1Zi2NlnRpjphFDfloC0n5aca9iToOUtWYqYdznqzNnXQdQQBAEAQBAEAQBAEAQBAEAQBAEAQBAEAQBAEAQBAEAQBAEAQBAEAQBAEAQBAEBEteK5kCK5po5sNxB6iASDitKMVKpFP8AVoxxEnGlKS6pP2OebzTeseVnpXucFQt9/J8/x+Iu7LwN5pvWPKz0pwVC338jj8Rd2XgbzTeseVnpTgqFvv5HH4i7svA3mm9Y8rPSnBULffyOPxF3ZeBvNN6x5WelOCoW+/kcfiLuy8Deab1jys9KcFQt9/I4/EXdl4G803rHlZ6U4Khb7+Rx+Iu7LwN5pvWPKz0pwVC338jj8Rd2XgbzTeseVnpTgqFvv5HH4i7svA3mm9Y8rPSnBULffyOPxF3ZeBvNN6x5WelOCoW+/kcfiLuy8Deab1jys9KcFQt9/I4/EXdl4G803rHlZ6U4Khb7+Rx+Iu7LwN5pvWPKz0pwVC338jj8Rd2XgbzTeseVnpTgqFvv5HH4i7svA3mm9Y8rPSnBULffyOPxF3ZeBvNN6x5WelOCoW+/kcfiLuy8Deab1jys9KcFQt9/I4/EXdl4G803rHlZ6U4Khb7+Rx+Iu7LwN5pvWPKz0pwVC338jj8Rd2XgbzTeseVnpTgqFvv5HH4i7svA3mm9Y8rPSnBULffyOPxF3ZeBvNN6x5WelOCoW+/kcfiLuy8Deab1jys9KcFQt9/I4/EXdl4G803rHlZ6U4Khb7+Rx+Iu7LwN5pvWPKz0pwVC338jj8Rd2XgbzTeseVnpTgqFvv5HH4i7svA3mm9Y8rPSnBULffyOPxF3ZeBvNN6x5WelOCoW+/kcfiLuy8Deab1jys9KcFQt9/I4/EXdl4G803rHlZ6U4Khb7+Rx+Iu7LwN5pvWPKz0pwVC338jj8Rd2XgbzTeseVnpTgqFvv5HH4i7svB6ZtNN1H9ccx/pZ6VEsHRyfw+5McfiG18XZeDpi8A+lMcxBa9jmOFWuBa4dYOByUxk4tNdUVnFSi4voyp3UlNLzv9S6eOr3dl4OTb8Pb3fkbqyml53+pOOr3dl4G34e3u/I3VlNLzv9ScdXu7LwNvw9vd+RurKaXnf6k46vd2Xgbfh7e78jdWU0vO/1Jx1e7svA2/D2935G6kpped/qTja93ZeBt+Ht7vyN1ZTS87/UnHV7uy8Db8Pb3fkbqSml53+pONr3dl4G34e3u/I3UlNLzv8AUnG17uy8Db8Pb3fkbqSml53+pONr3dl4G34e3u/I3UlNLzv9ScbXu7LwNvw9vd+RupKaXnf6k42vd2Xgbfh7e78jdSU0vO/1Jxte7svA2/D2935G6spped/qTjq93ZeBt+Ht7vyN1JTS87/UnG17uy8Db8Pb3fkbqyml53+pOOr3dl4G34e3u/I3VlNLzv8AUnHV7uy8Db8Pb3fkbqSml53+pONr3dl4G34e3u/I3VlNLzv9ScdXu7LwNvw9vd+RurKaXnf6k46vd2Xgbfh7e78jdSU0vO/1Jxte7svA2/D2935G6spped/qTjq93ZeBt+Ht7vyN1ZTS87/UnHV7uy8Db8Pb3fkbqSml53+pONr3dl4G34e3u/I3UlNLzv8AUnG17uy8Db8Pb3fkbqSml53+pONr3dl4G34e3u/I3UlNLzv9ScbXu7LwNvw9vd+RupKaXnf6k42vd2Xgbfh7e78jdSU0vO/1Jxte7svA2/D2935G6kpped/qTja93ZeBt+Ht7vyN1ZTS87/UnHV7uy8Db8Pb3fkbqSml53+pONr3dl4G34e3u/I3VlNLzv8AUnHV7uy8Db8Pb3fkDZWU0vO/1I8bXf8A27IL+n4df9e78l0uU7QgCAIAgCAIAgCAIAgCAIAgCAIAgCAIAgCAIAgCAIAgCAIAgCAIAgCAIAgCAIAgCAIAgCAIAgCAIAgCAIAgCAIAgCAIAgCAIAgCAIAgCAIAgCAIAgCAIAgCAIAgCAIAgCAIAgCAIAgCAIAgCAIAgCAIAgCAIAgCAIAgCAIAgCAIAgCAIAgCAIAgCAIAgCAIAgCAIAgCAIAgCAIAgCAIAgCAIAgCAIAgCAIAgCAIAgCAIAgCAID/2Q=="/>
          <p:cNvSpPr>
            <a:spLocks noChangeAspect="1" noChangeArrowheads="1"/>
          </p:cNvSpPr>
          <p:nvPr/>
        </p:nvSpPr>
        <p:spPr bwMode="auto">
          <a:xfrm>
            <a:off x="1374775" y="-38100"/>
            <a:ext cx="4286250" cy="2619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1" name="AutoShape 34" descr="data:image/jpeg;base64,/9j/4AAQSkZJRgABAQAAAQABAAD/2wCEAAkGBhQRERUUEhQWFRUUFh0YFRgYGBoWFxkWFxwYHBkfHxgYGyceHBknGxkYIS8iIycpLCwsFh8yNTAqNSYrLCkBCQoKBQUFDQUFDSkYEhgpKSkpKSkpKSkpKSkpKSkpKSkpKSkpKSkpKSkpKSkpKSkpKSkpKSkpKSkpKSkpKSkpKf/AABEIAPkAygMBIgACEQEDEQH/xAAcAAACAwEBAQEAAAAAAAAAAAAABwUGCAEEAwL/xABUEAABAgMEBAQPDQYFBAMBAAABAgMABBEFBhIhBxMxQQgiUWEUFzI0NlRxcnOBkZOxstEYMzVCUlNVdIKhs8PTFSNig5KUFqLBwtJDRKPjJWPhJP/EABQBAQAAAAAAAAAAAAAAAAAAAAD/xAAUEQEAAAAAAAAAAAAAAAAAAAAA/9oADAMBAAIRAxEAPwD56SbuJtC8svKuKUhLsuKqTQkYUvrFK5bUgeOJX3Nsr20/5EeyP1bvZhJeA/LmY83CBvHMyrkoJaYdZC0OFWrWpGKhbpWhz2nywH39zdK9tP8Akb9kHubpXtp/yN+yE70w7S7emvPL9sHTDtLt6a88v2wDi9zdK9tP+Rv2Qe5ule2n/I37ITvTDtLt6a88v2wdMO0u3przy/bAOL3N0r20/wCRv2Qe5ule2n/I37ITvTDtLt6a88v2wdMO0u3przy/bAOL3N0r20/5G/ZB7m6V7af8jfshO9MO0u3przy/bB0w7S7emvPL9sA4vc3SvbT/AJG/ZB7m6V7af8jfshO9MO0u3przy/bB0w7S7emvPL9sA4vc3SvbT/kb9kHubpXtp/yN+yE70w7S7emvPL9sHTDtLt6a88v2wDi9zdK9tP8Akb9kHubpXtp/yN+yE70w7S7emvPL9sHTDtLt6a88v2wDi9zdK9tP+Rv2Qe5ule2n/I37ITvTDtLt6a88v2wdMO0u3przy/bAOL3N0r20/wCRHsg9zdK9tP8AkR7ITar/ANon/v5vxPuD0Kjn+PbR7fm/7h3/AJQDl9zdK9tP+RHsg9zdK9tP+RHshNf49tHt+b/uHf8AlB/j20e35v8AuHf+UA5fc3SvbT/kR7IPc3SvbT/kR7ITX+PbR7fm/wC4d/5QC/to9vzf9w7/AMoBiX+0JS9nSDs02+6tTZRRKgjCcbiEGtBXYonxRarq9Yyv1dr1ExLaXlE2A8TmSlgk8+tZiJur1jK/V2vUTAfC3ezCS8B+XMxC8Jf32S7x30txNW72YSXgPy5mIXhL++yXeO+luASkEEEAQQQQBBBBAEXPRto2dtd1VFathqmtcpU1OxKRvURXmAzO4GmQ8tE9+ZWy7GUuZXmqacwNo4zq6IarRNRs5SQNmdaCAaF2bjSdmtlMu0lNU0W4rjOKG/Es7t9BRPNGedLds2dMzKDZzQTQK1y0o1aHFHDhwoy2UVVWEVxb6Qwr0ac5SZsuYSzrETDqS0ltaTUBfFUrGmqaBBVTOtRs3wgYAj3MWHMLbLiGHVNjatLaigfaApHmlZgtrStPVIUFJ35pNRkecRtCw7TTMyzL6MkutpWByBQBp4q08UBjMWY6Wy6GnNWNq8CsAqaCqqUGZA7pj7WFMMtzDS5lBcZSsFxANCpI2jaPTGyrTsxuYZcZdFW3UFCh/CoUNOQ8h3Rk3SHco2VN9DlzWgoS4heHBVKioZipzBSRt3QDwuPeKwptxLUpLstvKBwoXLpSshIJPHoQSACeq3RJX80SStpIKkpSxMDqXUJACjyLSOqHPtHLuOcbm3mNnTjc0lsOFvFRKiUjjpUg5jmUY0ZdfTHIzUrrn3W5VaSQtpbgKsthTkFLSRTMJ21G6AzPbljOScw5LvABxpWFVDUcxB5CCD448EWnSdbrU7akw+wcTSygJVQjFgbQgmigCKlJ2iKtAEEEEAR0RyOiA1Bpc7H3e9Y/FZiKur1jK/V2vUTErpc7H3e9Y/FZiKur1jK/V2vUTAfC3ezCS8B+XMxC8Jf32S7x30txNW72YSXgPy5mIXhL++yXeO+luASkEEEAQQQQBBF0ufolnrQKVJbLLJ/6zoKU05Up6pfNQU5xDWlODhIhADj8yte8pLaEnuJLaiPKYDOsEaPVwc7PoaOzVaZcds0Pc1UKS/eiqbsslahrZeuTyBkOTGnMoOzblnkTAUuCCCA6BGudGl35iRs9uWmi2VtqVhwEqGBSioAlQGYKlDLKlIyMDG2LLm9ay05842lf9SQf9YD1QiOErZ1HJN4DqkuNqO7ilKk+svyGHvCv4Q8sFWWhR2omEEeNLgPp+6AzZBBE9cm6Tlpzjcs2cIVVTi6VCG09Uqm/cAN5IGUBAwQy9Imhk2XLdEJmdcnGlBSW9WRirnXGQcwB4+aFpAEEEEAR0RyOiA1Bpc7H3e9Y/FZiKur1jK/V2vUTErpc7H3e9Y/FZiKur1jK/V2vUTAfC3ezCS8B+XMxC8Jf32S7x30txNW72YSXgPy5mIXhL++yXeO+luASkEEEARMXQmWm5+VW+AWkvoLgNKYQoVJByIG0jkEQ8NnQ9olE7SbnEnocH903s1pBzJ/+sHL+I8wNQ0SI7HEpoKDIDZHYAj8PMpWkpUApKgQoEAgg7QQciI/cEBmHTTcNuzZpC2OKzMhSkor1C0EYwP4OMkjukbhC6jXGkDR2xa7SUuKU243i1Tic8JVSoKa0Uk4U5ZHLIiM3Xh0dzcpOpkykPPOJCmw1VeJJKgDSgI6k1rSlK7M4CsiNf6OprWWVJK2//wAzafGhISfHxYzBa+j60JWuulHkgbVBONH9bdU/fDa4P1+HHQbPcSCGGy40sZHDjGJJG/NyoOWWWcA6IV/CHfCbKSN65lAHiS4r/T74aEUjSzcZy1JNLbKwl1pesQFGiFZFJBNMjQ1B5RTfUBlONLaC7k9ByfRDqaPTQCqHalkZoHMVVxHuprmIW9z9C84bRabnZdSGEHWOKqlSFpQckhSSRxjQUyNCTujSgFICg6cLQYbsl5Dx4zpSllI6ouJUlVRzACpPJlvEZbi4aUb6KtKeWup1LRLbCeRAOaqfKURU+Ibop8AQQQQBHRHI6IDUGlzsfd71j8VmIq6vWMr9Xa9RMSulzsfd71j8VmIq6vWMr9Xa9RMB8Ld7MJLwH5czELwl/fZLvHfS3E1bvZhJeA/LmYheEv77Jd476W4BKQQQQHRGzrsTrL0mw5LgJZU0nVpGxKaAYe6mmHupjGkuwpxaUIBUpRCUgbSomgA5yY2Hcq7SbPkWZZO1CeOa1q4rNw57iomnNSAnII+M3NoaQpxxaUISKqUohKUjlJOQEJm+PCISkqbs5sLplrnQcP2W8iRyFRHewDsgjINp6SbSmFYnJx8cyFlpI+y3hEWq52niclSETdZpreVEB5I5Qv43cVt5RAaUjyPWenEp1CEJfU3gDuEFVMykFVKlIUa02RH3UvjLWk1rZVzEBktJGFaCdgUndzHMGhoTSJuAQkzpBt1q0223JchSilosJQotPYSSpSFKJAJBPGSoAACuwx67Kmwi+ToSMIcCkEDIV6HSo1A21UivdziR02aQJ+zn2W5VSW2nWirHgStRWFEKHHBAoko3fGhaaNLZcdt6WefWpbjjpClE5kqbUgekCA1VFH0rWDPzMuDZ7pSpKVodaBCQ826EgiqssQw5VpktVCN94hb3n01MyNpdBuMqwIUgPPYhRIcQFAhABKgMSa5g5GgOVQjNB0varankTodTLIThQl/EFhyo6jEK6vDWueGpFN8XTSPer9nWe8+PfKYGsq/vV5JPJQZqz24ab4sjTgUkKSQUkVBBqCDsII2iEdwjL0oVqZJCgpSFa14A9ScNGweeilGnIU8sAkVKqanfHIIIAggggCOiOR0QGoNLnY+73rH4rMRV1esZX6u16iYldLnY+73rH4rMRV1esZX6u16iYD4W72YSXgPy5mIXhL++yXeO+luJq3ezCS8B+XMxC8Jf32S7x30twCUggggGroCucJmbVNuD93KkYBuU8quH+kcbulMOG/GkyUstJDqtY8RVLCCCs8hVuQnnPiBjMt2b6TVn63oVzV65OFeQOzYoV2LFSAd2IxDvzCnFFa1FSlGqlKJKiTtJJzJgLDfPSBNWo5ifXRsGrbScm0eL4yv4jU9wZRWoIIAggggJ65V8HbMmkvtZjY4itA42dqTyHeDuIB5o1rYFutTsu3MMKxNuCo5Qd6SNygciOaMWRedFmkhdlTGFZKpV0jWo24TsDiR8obx8YZbQKA0eEbKtmz2VqoHETACOUhaF4x3OKk/ZEKzRBdp6btNhbQIRLuJedXTihKFA4a/KVsA5ydgMPO/VzEW41KKbmAGUOBxRTmHGlABWFQ2LoKDdxjWLfZtmNS7aWmUJbbQKJSkUA/8A3nOZgPVGW9Ndjvt2o+860pLbygWl7UqCUJTkQSK8XYc+aNSRD3tshiak3mpmmqLaipRFSjCCQsfxJ2juQGcLr6ZZ2QlTLIwLSAQ0pYJW1XZhzoUg1ISoHM8mUUiamVOrUtxRUtaipSlGpUompJJ2kmPmY5AEEEEAQQQQBHRHI6IDUGlzsfd71j8VmIq6vWMr9Xa9RMSulzsfd71j8VmIq6vWMr9Xa9RMB8Ld7MJLwH5czELwl/fZLvHfS3E1bvZhJeA/LmYheEv77Jd476W4BKQQQQBBBBAEEEEAQQQQBBH6Qgk0AqTsAzPkj9zEsptWFaVIUKVCgUnMVGRz2QDj0D6QWJZtyTmnQ3VeNlS1URmKLTU8VGYChsBKlb9tHF835+eDk5PPSyVKJStvGUMkji4UJUCEDIEjPfmc4p8EA0b4XmtCTZQlu225tC6pGoWkupAAzUoArFa/KrlFPa0gT6WXGOinVNPJKFpWrWVSoUIBXUpqMuKRtMQCUE7BWPzAEEfrAaVplsrurH5gCCCCAIII6pJGRyMByOiOR0QGoNLnY+73rH4rMRV1esZX6u16iYldLnY+73rH4rMRV1esZX6u16iYD4W72YSXgPy5mIXhL++yXeO+luJq3ezCS8B+XMxC8Jf32S7x30twC+uvaVnhKGpmRW+4pdNYJlTQoogDiBJGXdzi1aRZGyrNmVyqZBxatWFJc6KWkArBpxCDWh584WlmuBLzZJoAtJJ5ACKxctM9sszdpqdl3EutlpAxJNRUA1EB777aNy3L2e5ISr7helkrfLaXHhjKWzuBCa1VllH5uvo6rZ1pPzss824w0FS5cS41nhcKsiAFZhPL98ey/wDf9QlrNRITq0luVSl9LLi0UWEtgBWEjMUV98fm6N/CuzLVanpxa3HGQmXS84pZJKXcQTiJ34fugPZ/hCSYsyRmP2bMTrky3VzVOupwkUzIQlQFa82yKje9lhLKdXZUzJKKx+8dcdWkiiqpAcQkVOR2/FMXwW229ZVnssWuiRdZbo8AtxBNaUB1dNlDt5Ypl9Wl9DgrtlM/RYo1rHVkEhQxUWaZCo+1AVe79guzsw3LsJxOOGg3ADaVE7kgVJPNFrv7o+VYj8qslMy2sBRxpohTjZBcQQDXAQU76kKPJWPFosvcizbRQ87XVKSW3SBUpSunGoMzRQSTTOgNI9WlTSMbWmAEAplmahpJ2qJ2rUOU0FBuA5zAO7RBb4npNb5lWJYh1TaQyjAlSQlBJpt2qp4oQule0+iLXm1jYlzVj+SA2fvSfLD+0dy4s+wmVrywsKmF7uqxO584SQPFGWZmYU4tS1GqlqKlE7SVGp+8wHyibupeFuSdU45KszVU0CXhiSk1BqBsJypmIhIl7oWT0VPSzFCQ68hKqfIxDGfEmp8UBqK15tEnZLz6GUS5EsV4EBICXFIyHFAB45ArTOEnoft1kzLEkuz5Z5Tq1YnlpC3QKKV8cEAJCdgpUDlhj8IK19VZYaBFZh5KSP4EVcP+ZKB44X/B4sjWWi48RUMMmh5FuEJH+XWQF04Q9oJas9lhICda8DQAAYGkknLdxlIhF3au49PzKJdhNVrO09SlI6pSjuSB7BUkCGLwjLW1k+ywDUMM1PMt1RJ/ypbPjit6JL5N2ZPhx6oZcQW3CBiKQaKSaAVNFJFabidtKQHz0l6PTZD7aNYXUOt4krKcPGTksUqdhoe4oRVJOTW84httJUtxQShI2lSjQDymLZpP0gqtaZCgkoYaBSyg9VQ0xKVT4yqDIZAJAzzJtXB5uqHppycWKplhhbrs1rgOf2UV/rSYCau3M2dd6cZk30Bcy4hJmJskYWVudSgAiqW6bVZZKBOXU1PTzeBiatBHQ60OBpkJW4ghQKypSqYxkoAEdwlQiuaTLS6ItWcXWv75SB3rX7sfcgRWIAjojkdEBqDS52Pu96x+KzEVdXrGV+rteomJXS52Pu96x+KzEVdXrGV+rteomA+Fu9mEl4D8uZiF4S/vsl3jvpbiat3swkvAflzMQvCX99ku8d9LcAl2GFLUlKElSlEJSlIJJUTQAAZkk5Uhr2XwdZtxjG682y6U1S0QV50yC1g0Se4FRE6MsElLTdquIC1ywS1KpV1Jfdyr9kEbDsUrfQw+7lWq6uy2JicWFLW0XnFYQkYFYlp4qQBkgpHigMiPslClJUKKSSlQO0EGhHli53S0QztpS/RDJZS2VFI1i1JJw5EgJQcq1HiMU+bmFOurWc1OLKjzlRJ9JjUzbP7HsAiuFcvKk7f+usEnPndX98Bl1qzlrfDDdFrU4G0YTkpRVhFCdxNKHni93j0KzEo5Kt69lSpoqTVR1aELSnEQVK2ppWhoCSKUzEUSyZ1TL7TqOrbcQtPfIUFD7wIbvCOtjG/KyqaktpU4obc3CEoHdohX9YgPJKcG+cJGtmZdI34dYs+QpT6YW7dh454SrSw5imNShYFAqq8AVTOgO3fGm7WmDZFhHjHHLyobSa1/fEBCT3NYoHuQjtB9k6+2GjSoYSt5X2RhT/nWmAc2mS0RKWK6hHF1gQwgD5KiMQ82lYjLUPThKWtxZSWB2lbyh3KIR6XPJFO0N6PhaU0XHhWWl6FY3LWepR3MiVcwA+NWA8N0tFM1PNGYWpErLAVLzxwpKRtKRvA+UaJ54YGivRo03PIm5eeYm2mQsHAFIWlxSSlNUknKhUak7hSu6D08X1LswJBlVGJamsCcgp2mzLcgUFNxKuQUs3BskiJaadpkt1KAeXVpJP4kBA8JG1cU3LMDY00XDn8Z1VNnLRsf1RaeDpY+rkHnyKF96gPKhoUH+ZTnkhSaWrU6ItebVuQ5qh/JAQf8yVHxxoG7iBZlgtqIoWJQuqB+cUkuqH9aiIBE3qlV2vbsy20ttJW6pCFOLCUYWRgHG5wjIAE5xZJPg3TZI1szLoG8oDjh8hSn0wqGGVvOJSkFS3FBIG0lSjQeUmNU3znRZdiOBKjVqXSw2a8YrIDSTntIri+yYDPd2dG8xaTj6ZNTa0MKoVrOrCgoqCSBQnMJJpujQ2i25y7Ms8Mu4S6pxbjmE1TU0CaEgfESndyxl2ybZmWCRLPPNFwgENOLbxEVw1wkV2nbyxpvSNaq7PsRzC4rWhpDKF4zjK1YUFWM8bFhxKrtyrAJO9WiG0JVl6bmCyUpONwpcqolagNhSK5qiJuvo6mZ5tTwwMSyOqmH1atoU5Cc1cmQpXaRFl0Y2TN21MFE3MzDkmzhU+lbzikrNaoRQq3lNSdwSdhpH50z3sMzNiRlxhl5QhpLaBRKnRxTRKfk9QkbqGnVQHre0BOLltfJTjE1kSkIFErwkghLgWpJVUEZ0Fd4hVFJBIORG2NMXRWmwLDSudISvjOauvGLi80NjlXQCvJxtwrGapmYLi1LVtWoqPdUST6YDTmlzsfd71j8VmIq6vWMr9Xa9RMSulzsfd71j8VmIq6vWMr9Xa9RMB8Ld7MJLwH5czELwl/fZLvHfS3E1bvZhJeA/LmYheEv77Jd476W4CsXNs1dpWU9ZzCkCYRNomkIWoJ1iC2W10r8nJR7sOzSI8JGw5hKNiJcMJ3Gi8LI+5VfFGZbpqAnpUqOFPRDWI7KDWJqfJWNQ6Tbpu2lIKl2FoQsrQoY6hJCTmCUgkba7DmPHAZ/0SWEl+fS86P3EoUuuHlXiAZQOVSnCmg3hJhyafZ0t2QpIPvrzaDzgEr9KBCyti2GLLMtZ0ssOBmZbfn3U7HHkKSQgfwIps5abwaurSXc1VqSJYQtKFhaXEFVcOJNRQ0BNMKlbAd0BnXRdd5M3PoU7QS8sDMTCj1Iba42ddxVQHmxckTd131WzeRLygcBeL1NuFpgVbB/pbSecx2+c4xZUoqypNesecIVaD4yqpPUtDmB2jds2qUBL8G2RCpuad3oZSgfzF1P4cBYOEfbeCWl5YHN1wuKz+K0KAEchUuv2I8XBssfizcyRtKWUnucdfpbid0oXTYVNotKfdHQcsyE6ihxuuhS1JQN1FEiu/inYMxMaGVJXZaXUoQ2X333VJQMKUlTqgABuASlIA5AIBMadLW19ruprUMIQ0PEMav8y1DxQ6dFtkpkbFZVQVW2ZlzdUuDGK9xGBP2Yot9LBYsZycn3XQ9NzinRJt4aarXFWJw1JqUJVQGgFcvjZNG7CW5mypdKaat2UQjLMAFsJI8WYpzQGRbQnVPuuOrNVurUtR5VLJJ+8xqHRnZ4s6xG1OjCQ0uZd3ZKqsV5CGwkHuQrZbQ5+z1KmrVdaEowa4WyVLfI6hABApiORBNdoyHGDxvFZpn7PdZbWGzMMEJVtAxjfT4p2Gm4mAyld6RM9aDLa8zMTCcZ5lqqs17mIxoPTxaupshaBkX3ENDlpXWH7m6eOKpciypOXtmVkmMLjkm28uYmABV2ZWkJKAduBtJIA5a7wSbtpTuKq1ES4L6WGWFqcfKvkYdoOwEAK6qgoondQgj9C9i9E2uxUVSzV5XNqxxD5woi+8JK3KIlZVJ6oqeWO94iPFm55BExommZaYn5xyUQlDEqyzKy9BRSm8TqlLUdpK1pxVOZyrmI/Ok26zCJz9qT7qVyzDSUtS9OM68krKW+QpKjiO3KtaJBMAm9GVl9EWtJt7g8Fq38VqrhrzURTxw0eEla9GpWWB6tanVDvBhT5ca/6Yh+D7ZpftCZm1JSA2g0CRhSlx9WxKRkAEpWKDYCIr2nG2xM2s4EmqZdKWRTlTVSx3Qtah9mAcWhayEyljtuEUU9ifcPNmE+LVpTlykwpF6VmGHVvSNmstPrUVF55xcyvEo1JTiphJqdh3w8NGk43M2PKhNFJDCWlj+JsYFgjly++u+ERbmhK0mX1IaYLzeI6txKkUKa5VClApNKVrltzIzgKlb15Zmec1k08p1W7Eckg7kpFEpHMAIjRF0vPdGXsyW1Uw5rLRcIOrbUC3LN1qcZHVOKGVNgrXkKqWIDUGlzsfd71j8VmIq6vWMr9Xa9RMSulzsfd71j8VmIq6vWMr9Xa9RMB8Ld7MJLwH5czELwl/fZLvHfS3E1bvZhJeA/LmYheEv77Jd476W4BKgxdrQ0y2m8wGC/hGHCpaEhLixzrGYPOmlY+2jzR5LWiy44/OpllIcwhJwcYYQa8ZYO008UXGV0AyjqsLdphaqVolLajTuByASMXaa0x2kuWTL6/AlKQgrQnC6pIFM3NtctqaExeZvg/wAo0cLlpBBIqAtLaTTloXNmR8kV29eimVlUMlmfS+p2YbZKUhBKUuVqqiVk5UHlgFmTE7dC+szZjqnZZSQVpwrSpOJKhtFRyg7COflMNWb4O8s0Ku2gUAmgK0ISK8lS5tyjy9IyR+lkf+L9WAWV6L6TdorCpp0rw9SkUShNeRAyB59p5Y9V2dI09Z7ampV7AhRxYShCwFGgJGNJochzQwrW4OKw0Vyk2l1VKhK0YAruLSojyinOIpGj24H7SnXJR1amFNNrUriYlBSFoQUkEimaj5ICt2vbL026p6YcU64rapRqeYDcAOQZCLFdPSnPWa2WmHElqpIQ4nGlJOZw5givJWmZNKmPhpFucmy5wy6XC6NWleIpCTxq5UBPJFXgJq818Zq0XAuadK8PUpyShFfkoGQ3Z7TTMmJpjS/aSJRMqh8JQlIQlYSA6EAUCQvdQb+q54sFiaGETFlCfMytJLLjur1YIq3jyxYt+Hk3xXdHujF+11KKFBpls0W6oFXGOeFKRTEqme0AClTmAQrdjW09KPofYWUOtmqVZHaCDUHIggkEHliw3p0qT9oI1TzoS0eqbbTgSqnyvjKHMTTIZQxX9EFiSpwTdoqS6NqS8y0f6CkqHjMfia0Aysy0XLNn8Y3Yih5BVyaxqmHyHuQCvuffqasta1yqkjWABaVpxJNK4TTbUVO/eY+01eRy1Zts2nNqQ3UgrCCtLSaE8VpFNpAFRnvNaRM3X0Wh2amZafmBJrlwnbgIXjrmCpQqKAEEcu6LYxoFk1qCUWolSjsCQ2Se4A5WA87ukuRsiQMpY5U+6upXMLSUALUKFWFYBKgAAlNMIoKk5gp1xwqJKiSSaknMknaSeWHfN8HuVZprbR1eKtMaEJrSlaYnM9o8sV+9miSWlZRx5ifEw6koCGkhBUsrcQigCVkk8auQOyAp11L+TlmqJlXcKVGq0KAW2ojlSdh5xQ88Ttrab7UfThDyWQduqQEKP2jVQ8REWuw+D6lDIetOaDApVaEFACB/E8vi15aAjnMetnRVYLx1bNpEuHJIEwwok8ycAxeKARzjhUSSSSTUk5kk7STyxwQyL/6E37OaVMNOCYYT1Zw4HEA5VKakFOzMHLeAM4W4gNQaXOx93vWPxWYirq9Yyv1dr1ExK6XOx93vWPxWYirq9Yyv1dr1EwHwt3swkvAflzMQvCX99ku8d9LcTVu9mEl4D8uZiF4S/vsl3jvpbgEpDL4P3wt/Ic/2QtIZfB9+Fv5Dn+yA9XCN+E2fqiPxX4Xl2uvJbw7frphh8I34TZ+qI/FfheXa68lvDt+umA0Rp2sCYnJFlEs0t1aZgKKUCpCdW4K9ypHlhG9LC0+0n/6Yfema90xZ0m07KqCVrfCCSkL4pQ4rYocqRCdGna1fnm/Mt+yAa+iKx37Ks502ioMI1hWlK1po2jCASSDRNTur95ioaIrURNXinX2xRDrby0ZUOFTrRBI5SMzzmL7o8vIm3bOX0Yy2opWWnU0qhWSVBQBqUmiuXIpJFNyy0NJRKW+/Lk/FfYRXeptaT6rajAeDhAfC58A3/uhaw2uERYjiZ5uZwktOtJTjpxQ4gqqkncaFJFdtTyGFQ00VKCUgkk0AAqSTsAA2mA0zczsYH1N/86Ifg9XjYMmqUKkpfS6peEmhWlQTmmvVEUIIGyg5Yn2ZU2ddpSH+KpuSWFA7nHUqonu41hPdhX3F0KC0pNuaTOhsqKgUBnGUKQojqtaM6AK2DqhASt5uD3NLfccl5lpxLi1L/fFSHOMScylKgo57cq8keCwbmW9YrjjsswlwKRhWEqS6lQrUHV4goqG4gVGI8piqP3vtaz3VsLmpltbasJQtalAU5AuownaCMiIYuiPSnaE7OplpjC+2pKitzAEqbCUkgkoATQqATmNqhnuIK6/F6ZmfmAucQlDradWQEFsgAqNFJUa1qox7dEfwzJ+EPqLi+cJSSaS5KOAAPLDiV02qQjBhr3CpQHdPJFD0R/DMn4Q+ouAYXCZ/7D+f+RCkunaaJaeln3BVDT6FqFKnClQJoOUDMc4ht8Jn/sP5/wCRClunYaZ2cZllO6kPKwBeHHRRBw8XEK1VRO340BpW/l1kW7INiXmUhIWHELHHbXRKhQ0P8XdB3QoJzg+2kgEpMu7yBLhBPnEJH3x9r4aM5yw2UzEpOPLSVUdLSVsFA2pKsDiqpJqKmgBpyxX5DTDarOybUscjiUOV8akk+QwFot2+FuyEr0NOS6dTqtSXFt60KSU4aKdSspKiOXMwpRGurm2ou07MQ5OspSX0qDiCCELRUprhVmEqTnny12UjJU0lIcWEGqQohJ5U1ND5IDTelzsfd71j8VmIq6vWMr9Xa9RMSulzsfd71j8VmIq6vWMr9Xa9RMB8Ld7MJLwH5czELwl/fZLvHfS3E1bvZhJeA/LmY9WmnR/N2muWMqlCg0lYXiWEZqKKbduwwGcIstwL5Gy5vogNa3iKRhxYOqpnXCeTkif6QtqfNtedTB0hbU+ba86mAhdIt+Ta0yh8shnA0G8IXjrhUtVa4U/LpSm6K9Zs5qXm3aV1a0rpWlcKgaV3bIvfSFtT5trzqYOkLanzbXnUwBpG0um15dDJlgzgdDmIO460StNKYE/KrWu6F3DE6QtqfNtedTB0hbU+ba86mA+ejjSyqyGXWhLh4OLCwdZq8JoEn4iq7B5Iqtq2+XJ1ybZBYUt4vJAViKFqViyVQfGJIyi3dIW1Pm2vOpg6QtqfNtedTAWGx+EUvVhuelEPZUUpCgnEOdtSSknuEDmEepnTtIMVVL2YEOcoDTVe6pCCfuiqdIW1Pm2vOpg6QtqfNtedTAeC/ulaatUBtYS0wk1DSKmpGwrUc1EdwDmrHkuNpGmrKWrUFK21mq2l1KCRvFCClVMqjmqDQRNdIW1Pm2vOpg6QtqfNtedTAWxzT/KTCaTdm4yNgJbeT/5ECnkj5v8ACFaZbKJGz0t5ZYlJQgHvG05/1CKv0hbU+ba86mDpC2p82151MBUbzXoftB8vzK8SyKAAUSlIrRKU7kip8ZJNSSY7dK8HQM4zM4NZqVYsGLDWoI6qhpt5ItvSFtT5trzqYOkLanzbXnUwHi0l6TDbGoqwGdRj2OazFrNX/AmlMHPtilNuFJBSSCDUEGhBGwg7jDC6QtqfNtedTB0hbU+ba86mAmbu8ImYabDc2wmYoKY0q1ayP4hhUlR7gTEl077NCtYmyxrNuLCyFV77DWKp0hbU+ba86mDpC2p82151MB6b5adpqdaUyy2mWaWMK6KK3FJO0Y6AAEbaJrzwsxDD6QtqfNtedTHekLanzbXnUwDc0udj7vesfisxFXV6xlfq7XqJiX0wtlNgvpO0BgHuh1qIi6vWMr9Xa9RMB4NI9nWg3bjU9Iyqn9UwADhKm8RDqSDhUDsXy8kHTAvH9Ft+Ze/WhzR5EWqyVYA62VfJC0lXkrWAUnTAvH9Ft+Ze/Wg6YF4/otvzL360OWkEAmumBeP6Lb8y9+tB0wLx/RbfmXv1obbtqsoVhU62lXyStIV5Cax6hAJrpgXj+i2/MvfrQdMC8f0W35l79aHLHKiATfTAvH9Ft+Ze/Wg6YF4/otvzL360OakcqIBNdMC8f0W35l79aDpgXj+i2/MvfrQ5RBUQCa6YF4/otvzL360HTAvH9Ft+Ze/WhyYhHRAJrpgXj+i2/MvfrQdMC8f0W35l79aHJiEdBEAmumBeP6Lb8y9+tB0wLx/RbfmXv1octI4tYAqSABtJyAgE30wLx/RbfmXv1oOmBeP6Lb8y9+tDclrTZcNG3W1kbQlaVHyAx6qQCZ6YF4/otvzL360HTAvH9Ft+Ze/Why1EcxCATfTAvH9Ft+Ze/Wg6YF4/otvzL360OWOYhAIa9Nt2/aEquWes0JQ5hxFDTgVxFJWKFTpG1I3Rc7u2C+iUl0LaWlSWG0qBGYIQkEd2sMbEI7iEAhNNl6Xn7RRZqXdQwNWlw1wpUp2hxLIObaUqTkcsieSktbHB1l0yqzLvPmYSglOLAULUBWmEIBTU5A4jSu+LBpO0RJtVQfacDUwlOE4hVtwCuHFTNJFeqFcsqZCi5VNW/YCRiq5LIyFaTDAGwCvVtp5qpgGFoTmLQDDrFoNPJDRSWFPJUFFKsWJNVZkJKRTkxU2ACKxpq0iv9E/s2SUpB4oeUg0WtbgBS2CMwKFNabSqmwGt00ZaU27WC21N6qYbTiUkGqVJqBiSduRIBB2Yhmdycf7Kv3n0mNvJrRg+7DAXqzODgyWB0TMu68iqtXg1aVHdRSSpQB31FeaKrYd45q7dpmTmHC5KhQC054dWvMOoB6lQBqQMjQg1oCNICM5cI2n7SZpt6FTXzj1IB06Rz/8AEzv1Zz1TGUpaXdaQ3NoywP4UkfFcQErT5c6d6Y01eEq/w65j6r9njFX5WqFfvhOXUsLoq71o0FVMPofT/LRx/wDxlcBoiTtxtyTTN1o0pkPE8iCjGfIPRGRLTLk10ROq2KmBj79/WrA8QbV90MmQvthuo61i/eJd6EG8lDp1nk1esT9mIm2LC6HuvLLIoqZng6eXDqnko8WFOL7cA49C/wACSncc/GdhJaRbO6IvE6xiw66YabxUrhxpaTWlRWla0qIduhb4ElO45+M7CR0jB3/ETvQ/v3RDWq2e+YWsHVcXqqbcuWAufuZz2+P7b/3Q07j3W/Zsk3K6zW6sqOPDgrjWpXU4jSmKm3dCr1F7flH+qShu3VEyJNnozrjANd1PV1PyOLybIDL9zrpC07SVLKcLQVrFYgkKPFqdhIiz370PuWRL9FsTalhC0hXF1S04jQEKSs141BTLbFVulac3L2ipyQa1r4LgCMBc4priOFJrsibv5eu1phtDdptOS8upYJCWC2FKFd6zxiBU4cQG/dkDh0LXnenrNC5hRW406prGeqWEpQpJJ3mi6V34anOphXW5Pu27bpkn3yzLpecbQkHIBrEMknIurKdprTFvAAhx6MJSVRZjHQRUWVgqxLADilkkLxAZBQUCmgy4ooSM4pWkLQYZqYXNSLqW3HFY1trqElZzKkrSCUknOhG0k1GyAi77aCUysvr7NXMLeaUk6skLWoEgVQW0JIUK17gOyGTozn5t2z0dHtuIfQShWsSUqWE0wqII3ggE7ykmFCb9W7YhSidQXGtidcA4lXevoNSqm4qNOSHJcK/DVqy2uaSUKSrC42TUoXQHb8ZJByNB3AQYDPt+7M6JvE6xiwa6aQ1ipiw6zAmtKitK1pURdfcznt8f23/uik37D3+Inehvf+ikanqfff3eDquL1VNuXLF11F7flH+qSgL0jRpSxDZfRG2v77V8r2u97x/Z6rn5oUN/9DBsuUMz0UHaLSjDqcHVVzxaxXJyRoO7AmBKMdF9casa7qer39RxfJlFJ4QHwQfDt/7oBYaPdDZtWUMx0UGaOKRh1Os6kJNa6xPyuTdFn9zOe3x/bf8AuiycHr4KP1hz1W4Z0BnvSh0ZZdspnAXFS63UOoGNWrJSE42zuBJCsuRQ54tNp8IOQVLLCWXluLQU6paEhBJFKKViIwctAajdDAvp1hMeDMZWu518jv8A/UQDK4O91ng+5OrSUs6otNkimsUpSCSnlSAjM7KqHIaGm+4r7M3+05VKik4VOlOamnW6ALoPikJTnuINdoh6y3UJ70eiPrAKCzOEbKlgGYYeS8BxkthKkKVypUpYIB5CMueKPZllTN5rVMwtsol8SdYc8KGkbG0qO1wjk3qKqARXb7fCTnhD6Y1Bc7rGX8GIDx6Rk0smdA2CWX6phf8AB0ZSuSnEqFUqdAUOUFFCPJDMvl1hM+BX6Iqmhn3h/wAIPVgM/TtgPNzy7OSTXokNAbApWIoQqncVXuKhz6fZFLFjyrSBRDUw2hI/hQy8kfcBHZ7siHhkfhpiw6Y+sm/rCfUdgProW+BJTuOfjOwlNINoiXvG48oFQZmWnCBtIQGlECu/KH5o2+DJfuL/ABFwqdIfwlMd8PUTATfukpXtV/8AqR7YYVyr3otOVEw2hTaStScKiCappyZb4QEOzRR8Hjwi/SIBNaFfh37L3oMM/T9J47IUqnvTza+5UlH+/wC+K9o1+FPE5/rDG0ifBsx3qfXRAVLg9WgF2WpuubL6hTeEqCVDxElXkMLuRtuZu9a6ui9c6zxk5qJxsqPFWjEcJIok0ruKSQdjF0K/91/K/NiR00/Byu+EBSdI+mmSnZByWl2nFreAFXEhKUUINeqJK8sqd2u42LQFdV6UlHXX0lBmVpKEKFFYEA0UQcxUqOR3AHfCs0MfCTXd9kakgMt32tMS143H1AqDM224QNpDZbUQK78oYnukpXtV/wDqR7Ygb+/CMz3/APoIgIDQNy71otKVTMtoUhKlKThUQTxTTdlFS4QHwQfDt/7om9Ffwcjv1+sY+eln4PPhUf6wEJwevgo/WHPVbhnRSdEXWB8Mv0Ii7QH/2Q=="/>
          <p:cNvSpPr>
            <a:spLocks noChangeAspect="1" noChangeArrowheads="1"/>
          </p:cNvSpPr>
          <p:nvPr/>
        </p:nvSpPr>
        <p:spPr bwMode="auto">
          <a:xfrm>
            <a:off x="155575" y="-1912938"/>
            <a:ext cx="3248025" cy="3990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pic>
        <p:nvPicPr>
          <p:cNvPr id="24" name="Picture 40" descr="http://www.homechoicebristol.co.uk/NovaWeb/Infrastructure/ViewLibraryDocument.aspx?ObjectID=19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0585" y="5484960"/>
            <a:ext cx="1198287" cy="120587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http://www.outdoorswest.org.uk/Home/resource/1954.12072.file.eng.WENP-logo.194.81.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5575" y="5034689"/>
            <a:ext cx="1973945" cy="82417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405302" y="167652"/>
            <a:ext cx="7065047" cy="646331"/>
          </a:xfrm>
          <a:prstGeom prst="rect">
            <a:avLst/>
          </a:prstGeom>
          <a:noFill/>
        </p:spPr>
        <p:txBody>
          <a:bodyPr wrap="square" rtlCol="0">
            <a:spAutoFit/>
          </a:bodyPr>
          <a:lstStyle/>
          <a:p>
            <a:pPr algn="ctr"/>
            <a:r>
              <a:rPr lang="en-GB" sz="3600" b="1" dirty="0">
                <a:solidFill>
                  <a:prstClr val="white"/>
                </a:solidFill>
              </a:rPr>
              <a:t>B-Lines – a partnership approach</a:t>
            </a:r>
          </a:p>
        </p:txBody>
      </p:sp>
      <p:pic>
        <p:nvPicPr>
          <p:cNvPr id="3074" name="Picture 2" descr="C:\Users\paul.evans\Desktop\Funders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73" y="1721211"/>
            <a:ext cx="218122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7530" y="5571257"/>
            <a:ext cx="979591" cy="94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2586" y="1237948"/>
            <a:ext cx="1203914" cy="146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2054" y="1497233"/>
            <a:ext cx="1455350" cy="145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7787" y="5762953"/>
            <a:ext cx="18954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1427" y="4621867"/>
            <a:ext cx="1546191" cy="95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8287" y="3458483"/>
            <a:ext cx="1573056" cy="104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paul.evans\Desktop\rspb-logo-201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38872" y="2914126"/>
            <a:ext cx="2020187" cy="942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49965" y="3317689"/>
            <a:ext cx="1294816" cy="129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4815" y="4507186"/>
            <a:ext cx="1869730" cy="93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61515" y="3965097"/>
            <a:ext cx="1315606" cy="1476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11809" y="3284034"/>
            <a:ext cx="1055837" cy="1614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34293" y="2491571"/>
            <a:ext cx="1946650" cy="62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84695" y="1735783"/>
            <a:ext cx="1466409" cy="859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7668" y="5892734"/>
            <a:ext cx="2547113" cy="71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41825" y="1237948"/>
            <a:ext cx="1167542" cy="1167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25596" y="2713872"/>
            <a:ext cx="815660" cy="140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039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0475" y="0"/>
            <a:ext cx="7883525" cy="1143000"/>
          </a:xfrm>
        </p:spPr>
        <p:txBody>
          <a:bodyPr/>
          <a:lstStyle/>
          <a:p>
            <a:r>
              <a:rPr lang="en-GB" sz="4000" b="1" dirty="0">
                <a:solidFill>
                  <a:schemeClr val="bg1"/>
                </a:solidFill>
              </a:rPr>
              <a:t>B-Lines – everyone can contribute</a:t>
            </a:r>
          </a:p>
        </p:txBody>
      </p:sp>
      <p:sp>
        <p:nvSpPr>
          <p:cNvPr id="7" name="Content Placeholder 2"/>
          <p:cNvSpPr txBox="1">
            <a:spLocks/>
          </p:cNvSpPr>
          <p:nvPr/>
        </p:nvSpPr>
        <p:spPr>
          <a:xfrm>
            <a:off x="441679" y="1232442"/>
            <a:ext cx="4850401" cy="2052542"/>
          </a:xfrm>
          <a:prstGeom prst="rect">
            <a:avLst/>
          </a:prstGeom>
        </p:spPr>
        <p:txBody>
          <a:bodyPr/>
          <a:lstStyle>
            <a:lvl1pPr marL="0" indent="0" algn="l" defTabSz="914400" rtl="0" eaLnBrk="1" latinLnBrk="0" hangingPunct="1">
              <a:spcBef>
                <a:spcPct val="20000"/>
              </a:spcBef>
              <a:buFontTx/>
              <a:buNone/>
              <a:defRPr lang="en-GB" sz="3600" kern="1200" smtClean="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sz="2800" dirty="0">
              <a:solidFill>
                <a:prstClr val="black"/>
              </a:solidFill>
            </a:endParaRPr>
          </a:p>
          <a:p>
            <a:r>
              <a:rPr sz="2800" b="1" dirty="0">
                <a:solidFill>
                  <a:prstClr val="black"/>
                </a:solidFill>
              </a:rPr>
              <a:t>Everyone can get involved…..</a:t>
            </a:r>
            <a:endParaRPr b="1" dirty="0">
              <a:solidFill>
                <a:prstClr val="black"/>
              </a:solidFill>
            </a:endParaRPr>
          </a:p>
          <a:p>
            <a:endParaRPr b="1" dirty="0">
              <a:solidFill>
                <a:prstClr val="black"/>
              </a:solidFill>
            </a:endParaRPr>
          </a:p>
        </p:txBody>
      </p:sp>
      <p:pic>
        <p:nvPicPr>
          <p:cNvPr id="10" name="Picture 20" descr="http://1.bp.blogspot.com/-W1gdQz7D0Ko/UeVN6EIiLzI/AAAAAAAAAa4/OE8VNjmISd4/s320/SRG+crop.jpg"/>
          <p:cNvPicPr>
            <a:picLocks noChangeAspect="1" noChangeArrowheads="1"/>
          </p:cNvPicPr>
          <p:nvPr/>
        </p:nvPicPr>
        <p:blipFill>
          <a:blip r:embed="rId2"/>
          <a:srcRect/>
          <a:stretch>
            <a:fillRect/>
          </a:stretch>
        </p:blipFill>
        <p:spPr bwMode="auto">
          <a:xfrm>
            <a:off x="107504" y="3050966"/>
            <a:ext cx="4104456" cy="3565748"/>
          </a:xfrm>
          <a:prstGeom prst="rect">
            <a:avLst/>
          </a:prstGeom>
          <a:ln>
            <a:noFill/>
          </a:ln>
          <a:effectLst>
            <a:softEdge rad="0"/>
          </a:effectLst>
        </p:spPr>
      </p:pic>
      <p:pic>
        <p:nvPicPr>
          <p:cNvPr id="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080" y="1104140"/>
            <a:ext cx="289675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92080" y="3663071"/>
            <a:ext cx="3672408" cy="3108543"/>
          </a:xfrm>
          <a:prstGeom prst="rect">
            <a:avLst/>
          </a:prstGeom>
          <a:noFill/>
        </p:spPr>
        <p:txBody>
          <a:bodyPr wrap="square" rtlCol="0">
            <a:spAutoFit/>
          </a:bodyPr>
          <a:lstStyle/>
          <a:p>
            <a:r>
              <a:rPr lang="en-GB" sz="2800" dirty="0">
                <a:solidFill>
                  <a:prstClr val="black"/>
                </a:solidFill>
              </a:rPr>
              <a:t>Farmers</a:t>
            </a:r>
          </a:p>
          <a:p>
            <a:r>
              <a:rPr lang="en-GB" sz="2800" dirty="0">
                <a:solidFill>
                  <a:prstClr val="black"/>
                </a:solidFill>
              </a:rPr>
              <a:t>Councils</a:t>
            </a:r>
          </a:p>
          <a:p>
            <a:r>
              <a:rPr lang="en-GB" sz="2800" dirty="0">
                <a:solidFill>
                  <a:prstClr val="black"/>
                </a:solidFill>
              </a:rPr>
              <a:t>Conservation partners</a:t>
            </a:r>
          </a:p>
          <a:p>
            <a:r>
              <a:rPr lang="en-GB" sz="2800" dirty="0">
                <a:solidFill>
                  <a:prstClr val="black"/>
                </a:solidFill>
              </a:rPr>
              <a:t>Businesses</a:t>
            </a:r>
          </a:p>
          <a:p>
            <a:r>
              <a:rPr lang="en-GB" sz="2800" dirty="0">
                <a:solidFill>
                  <a:prstClr val="black"/>
                </a:solidFill>
              </a:rPr>
              <a:t>Communities</a:t>
            </a:r>
          </a:p>
          <a:p>
            <a:r>
              <a:rPr lang="en-GB" sz="2800" dirty="0">
                <a:solidFill>
                  <a:prstClr val="black"/>
                </a:solidFill>
              </a:rPr>
              <a:t>Schools</a:t>
            </a:r>
          </a:p>
          <a:p>
            <a:r>
              <a:rPr lang="en-GB" sz="2800" dirty="0">
                <a:solidFill>
                  <a:prstClr val="black"/>
                </a:solidFill>
              </a:rPr>
              <a:t>General public</a:t>
            </a:r>
          </a:p>
        </p:txBody>
      </p:sp>
    </p:spTree>
    <p:extLst>
      <p:ext uri="{BB962C8B-B14F-4D97-AF65-F5344CB8AC3E}">
        <p14:creationId xmlns:p14="http://schemas.microsoft.com/office/powerpoint/2010/main" val="3881917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90746-EE4B-1991-0476-C8A6B83061BF}"/>
              </a:ext>
            </a:extLst>
          </p:cNvPr>
          <p:cNvSpPr txBox="1">
            <a:spLocks/>
          </p:cNvSpPr>
          <p:nvPr/>
        </p:nvSpPr>
        <p:spPr>
          <a:xfrm>
            <a:off x="342035" y="1558449"/>
            <a:ext cx="5653323" cy="457209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t>Wildflower-rich habitat</a:t>
            </a:r>
          </a:p>
          <a:p>
            <a:pPr lvl="1">
              <a:spcAft>
                <a:spcPts val="600"/>
              </a:spcAft>
            </a:pPr>
            <a:r>
              <a:rPr lang="en-US" dirty="0"/>
              <a:t>Wildflower Meadows</a:t>
            </a:r>
          </a:p>
          <a:p>
            <a:pPr lvl="1">
              <a:spcAft>
                <a:spcPts val="600"/>
              </a:spcAft>
            </a:pPr>
            <a:r>
              <a:rPr lang="en-US" dirty="0"/>
              <a:t>Heathland</a:t>
            </a:r>
          </a:p>
          <a:p>
            <a:pPr>
              <a:spcAft>
                <a:spcPts val="600"/>
              </a:spcAft>
            </a:pPr>
            <a:r>
              <a:rPr lang="en-US" dirty="0"/>
              <a:t>Creation, restoration and enhancement</a:t>
            </a:r>
          </a:p>
          <a:p>
            <a:pPr>
              <a:spcAft>
                <a:spcPts val="600"/>
              </a:spcAft>
            </a:pPr>
            <a:r>
              <a:rPr lang="en-US" dirty="0"/>
              <a:t>Site expansion or steppingstones</a:t>
            </a:r>
          </a:p>
          <a:p>
            <a:pPr lvl="1">
              <a:spcAft>
                <a:spcPts val="600"/>
              </a:spcAft>
            </a:pPr>
            <a:r>
              <a:rPr lang="en-US" dirty="0"/>
              <a:t>&gt;2ha  </a:t>
            </a:r>
          </a:p>
          <a:p>
            <a:pPr lvl="1">
              <a:spcAft>
                <a:spcPts val="600"/>
              </a:spcAft>
            </a:pPr>
            <a:r>
              <a:rPr lang="en-US" dirty="0"/>
              <a:t>0.3km gaps (0.5km)</a:t>
            </a:r>
          </a:p>
          <a:p>
            <a:pPr>
              <a:spcAft>
                <a:spcPts val="600"/>
              </a:spcAft>
            </a:pPr>
            <a:r>
              <a:rPr lang="en-US" dirty="0"/>
              <a:t>Agrochemical free</a:t>
            </a:r>
          </a:p>
          <a:p>
            <a:pPr>
              <a:spcAft>
                <a:spcPts val="600"/>
              </a:spcAft>
            </a:pPr>
            <a:r>
              <a:rPr lang="en-US" dirty="0"/>
              <a:t>10-year management commitment</a:t>
            </a:r>
          </a:p>
        </p:txBody>
      </p:sp>
      <p:sp>
        <p:nvSpPr>
          <p:cNvPr id="2" name="Text Box 2">
            <a:extLst>
              <a:ext uri="{FF2B5EF4-FFF2-40B4-BE49-F238E27FC236}">
                <a16:creationId xmlns:a16="http://schemas.microsoft.com/office/drawing/2014/main" id="{E6D2E860-8F1A-77DA-F31B-A9BAE312356F}"/>
              </a:ext>
            </a:extLst>
          </p:cNvPr>
          <p:cNvSpPr txBox="1">
            <a:spLocks noChangeArrowheads="1"/>
          </p:cNvSpPr>
          <p:nvPr/>
        </p:nvSpPr>
        <p:spPr bwMode="auto">
          <a:xfrm>
            <a:off x="1319556" y="148956"/>
            <a:ext cx="8748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solidFill>
              </a:rPr>
              <a:t>B-Line Guidelines</a:t>
            </a:r>
            <a:endParaRPr lang="en-GB" sz="4800" b="1" dirty="0">
              <a:solidFill>
                <a:schemeClr val="bg1"/>
              </a:solidFill>
            </a:endParaRPr>
          </a:p>
        </p:txBody>
      </p:sp>
      <p:pic>
        <p:nvPicPr>
          <p:cNvPr id="5" name="Picture 4" descr="A bee on a flower&#10;&#10;Description automatically generated">
            <a:extLst>
              <a:ext uri="{FF2B5EF4-FFF2-40B4-BE49-F238E27FC236}">
                <a16:creationId xmlns:a16="http://schemas.microsoft.com/office/drawing/2014/main" id="{6E8B5567-609F-7C81-8D9A-C49E409B24EE}"/>
              </a:ext>
            </a:extLst>
          </p:cNvPr>
          <p:cNvPicPr>
            <a:picLocks noChangeAspect="1"/>
          </p:cNvPicPr>
          <p:nvPr/>
        </p:nvPicPr>
        <p:blipFill rotWithShape="1">
          <a:blip r:embed="rId2">
            <a:extLst>
              <a:ext uri="{28A0092B-C50C-407E-A947-70E740481C1C}">
                <a14:useLocalDpi xmlns:a14="http://schemas.microsoft.com/office/drawing/2010/main" val="0"/>
              </a:ext>
            </a:extLst>
          </a:blip>
          <a:srcRect l="6996" t="5316" b="11499"/>
          <a:stretch/>
        </p:blipFill>
        <p:spPr>
          <a:xfrm>
            <a:off x="5503653" y="1069675"/>
            <a:ext cx="3640347" cy="5788325"/>
          </a:xfrm>
          <a:prstGeom prst="rect">
            <a:avLst/>
          </a:prstGeom>
        </p:spPr>
      </p:pic>
      <p:sp>
        <p:nvSpPr>
          <p:cNvPr id="4" name="Rectangle 5">
            <a:extLst>
              <a:ext uri="{FF2B5EF4-FFF2-40B4-BE49-F238E27FC236}">
                <a16:creationId xmlns:a16="http://schemas.microsoft.com/office/drawing/2014/main" id="{E983D65C-E2C1-8FD6-E3A4-AE6CD81E9A26}"/>
              </a:ext>
            </a:extLst>
          </p:cNvPr>
          <p:cNvSpPr>
            <a:spLocks noChangeArrowheads="1"/>
          </p:cNvSpPr>
          <p:nvPr/>
        </p:nvSpPr>
        <p:spPr bwMode="auto">
          <a:xfrm>
            <a:off x="6355031" y="6339712"/>
            <a:ext cx="2788969"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Louis Harrington-Edmans</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4219486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C303889E-1927-165E-263D-90E93F1283A9}"/>
              </a:ext>
            </a:extLst>
          </p:cNvPr>
          <p:cNvPicPr>
            <a:picLocks noChangeAspect="1"/>
          </p:cNvPicPr>
          <p:nvPr/>
        </p:nvPicPr>
        <p:blipFill rotWithShape="1">
          <a:blip r:embed="rId3"/>
          <a:srcRect t="8120"/>
          <a:stretch/>
        </p:blipFill>
        <p:spPr>
          <a:xfrm>
            <a:off x="1003687" y="857250"/>
            <a:ext cx="7136625" cy="2622842"/>
          </a:xfrm>
          <a:prstGeom prst="rect">
            <a:avLst/>
          </a:prstGeom>
        </p:spPr>
      </p:pic>
      <p:sp>
        <p:nvSpPr>
          <p:cNvPr id="7" name="TextBox 6">
            <a:extLst>
              <a:ext uri="{FF2B5EF4-FFF2-40B4-BE49-F238E27FC236}">
                <a16:creationId xmlns:a16="http://schemas.microsoft.com/office/drawing/2014/main" id="{1580DE16-8EB6-09EE-A78E-8515A7CAD792}"/>
              </a:ext>
            </a:extLst>
          </p:cNvPr>
          <p:cNvSpPr txBox="1"/>
          <p:nvPr/>
        </p:nvSpPr>
        <p:spPr>
          <a:xfrm>
            <a:off x="3323036" y="4304907"/>
            <a:ext cx="2497928"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Made possible by the players of:</a:t>
            </a:r>
          </a:p>
        </p:txBody>
      </p:sp>
      <p:pic>
        <p:nvPicPr>
          <p:cNvPr id="3" name="Picture 2" descr="Graphical user interface, application&#10;&#10;Description automatically generated">
            <a:extLst>
              <a:ext uri="{FF2B5EF4-FFF2-40B4-BE49-F238E27FC236}">
                <a16:creationId xmlns:a16="http://schemas.microsoft.com/office/drawing/2014/main" id="{6B6987D4-4F69-D32C-71C3-BFB0E2BA3E15}"/>
              </a:ext>
            </a:extLst>
          </p:cNvPr>
          <p:cNvPicPr>
            <a:picLocks noChangeAspect="1"/>
          </p:cNvPicPr>
          <p:nvPr/>
        </p:nvPicPr>
        <p:blipFill>
          <a:blip r:embed="rId4"/>
          <a:stretch>
            <a:fillRect/>
          </a:stretch>
        </p:blipFill>
        <p:spPr>
          <a:xfrm>
            <a:off x="3738563" y="4697837"/>
            <a:ext cx="1666875" cy="628650"/>
          </a:xfrm>
          <a:prstGeom prst="rect">
            <a:avLst/>
          </a:prstGeom>
        </p:spPr>
      </p:pic>
      <p:pic>
        <p:nvPicPr>
          <p:cNvPr id="2" name="Picture 1" descr="Logo, company name&#10;&#10;Description automatically generated">
            <a:extLst>
              <a:ext uri="{FF2B5EF4-FFF2-40B4-BE49-F238E27FC236}">
                <a16:creationId xmlns:a16="http://schemas.microsoft.com/office/drawing/2014/main" id="{DC5C29D1-7267-DB43-F804-8F8FFA212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4514" y="3485698"/>
            <a:ext cx="690683" cy="768788"/>
          </a:xfrm>
          <a:prstGeom prst="rect">
            <a:avLst/>
          </a:prstGeom>
        </p:spPr>
      </p:pic>
      <p:pic>
        <p:nvPicPr>
          <p:cNvPr id="5" name="Picture 4" descr="Logo, icon&#10;&#10;Description automatically generated">
            <a:extLst>
              <a:ext uri="{FF2B5EF4-FFF2-40B4-BE49-F238E27FC236}">
                <a16:creationId xmlns:a16="http://schemas.microsoft.com/office/drawing/2014/main" id="{C4380B8C-BE05-CD99-B004-5937BC51FC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4706" y="3531959"/>
            <a:ext cx="622045" cy="676267"/>
          </a:xfrm>
          <a:prstGeom prst="rect">
            <a:avLst/>
          </a:prstGeom>
        </p:spPr>
      </p:pic>
      <p:pic>
        <p:nvPicPr>
          <p:cNvPr id="6" name="Picture 5" descr="Logo&#10;&#10;Description automatically generated">
            <a:extLst>
              <a:ext uri="{FF2B5EF4-FFF2-40B4-BE49-F238E27FC236}">
                <a16:creationId xmlns:a16="http://schemas.microsoft.com/office/drawing/2014/main" id="{FED76B69-D0BA-ADCD-9618-94990176D7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6264" y="3446609"/>
            <a:ext cx="858297" cy="858297"/>
          </a:xfrm>
          <a:prstGeom prst="rect">
            <a:avLst/>
          </a:prstGeom>
        </p:spPr>
      </p:pic>
      <p:pic>
        <p:nvPicPr>
          <p:cNvPr id="8" name="Picture 7" descr="Logo, company name&#10;&#10;Description automatically generated">
            <a:extLst>
              <a:ext uri="{FF2B5EF4-FFF2-40B4-BE49-F238E27FC236}">
                <a16:creationId xmlns:a16="http://schemas.microsoft.com/office/drawing/2014/main" id="{3F9149B0-5DCE-3D5F-7257-84679AB6FB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2365" y="3660045"/>
            <a:ext cx="943073" cy="494237"/>
          </a:xfrm>
          <a:prstGeom prst="rect">
            <a:avLst/>
          </a:prstGeom>
        </p:spPr>
      </p:pic>
    </p:spTree>
    <p:extLst>
      <p:ext uri="{BB962C8B-B14F-4D97-AF65-F5344CB8AC3E}">
        <p14:creationId xmlns:p14="http://schemas.microsoft.com/office/powerpoint/2010/main" val="2750287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91AB334-339D-369B-FA8F-DFB85A6D4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56" y="1207698"/>
            <a:ext cx="8252688" cy="5046458"/>
          </a:xfrm>
          <a:prstGeom prst="rect">
            <a:avLst/>
          </a:prstGeom>
        </p:spPr>
      </p:pic>
      <p:sp>
        <p:nvSpPr>
          <p:cNvPr id="2" name="Rectangle 1">
            <a:extLst>
              <a:ext uri="{FF2B5EF4-FFF2-40B4-BE49-F238E27FC236}">
                <a16:creationId xmlns:a16="http://schemas.microsoft.com/office/drawing/2014/main" id="{A3D10762-23FA-C74A-727D-A4C4C623B807}"/>
              </a:ext>
            </a:extLst>
          </p:cNvPr>
          <p:cNvSpPr/>
          <p:nvPr/>
        </p:nvSpPr>
        <p:spPr>
          <a:xfrm>
            <a:off x="1286122" y="132427"/>
            <a:ext cx="9853127" cy="830997"/>
          </a:xfrm>
          <a:prstGeom prst="rect">
            <a:avLst/>
          </a:prstGeom>
        </p:spPr>
        <p:txBody>
          <a:bodyPr wrap="square">
            <a:spAutoFit/>
          </a:bodyPr>
          <a:lstStyle/>
          <a:p>
            <a:r>
              <a:rPr lang="en-US" sz="4800" b="1" dirty="0">
                <a:solidFill>
                  <a:schemeClr val="bg1"/>
                </a:solidFill>
              </a:rPr>
              <a:t>Surrey B-Lines Map</a:t>
            </a:r>
            <a:endParaRPr lang="en-GB" sz="4800" dirty="0">
              <a:solidFill>
                <a:schemeClr val="bg1"/>
              </a:solidFill>
            </a:endParaRPr>
          </a:p>
        </p:txBody>
      </p:sp>
    </p:spTree>
    <p:extLst>
      <p:ext uri="{BB962C8B-B14F-4D97-AF65-F5344CB8AC3E}">
        <p14:creationId xmlns:p14="http://schemas.microsoft.com/office/powerpoint/2010/main" val="2658823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C04981E-54AE-12F8-E9CF-C9DB47E09323}"/>
              </a:ext>
            </a:extLst>
          </p:cNvPr>
          <p:cNvSpPr>
            <a:spLocks noChangeAspect="1" noChangeArrowheads="1"/>
          </p:cNvSpPr>
          <p:nvPr/>
        </p:nvSpPr>
        <p:spPr bwMode="auto">
          <a:xfrm>
            <a:off x="1586753" y="291656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0" name="Object 2">
            <a:extLst>
              <a:ext uri="{FF2B5EF4-FFF2-40B4-BE49-F238E27FC236}">
                <a16:creationId xmlns:a16="http://schemas.microsoft.com/office/drawing/2014/main" id="{6D56FCAA-0010-FF75-0217-F82F034A824A}"/>
              </a:ext>
            </a:extLst>
          </p:cNvPr>
          <p:cNvGraphicFramePr>
            <a:graphicFrameLocks noChangeAspect="1"/>
          </p:cNvGraphicFramePr>
          <p:nvPr/>
        </p:nvGraphicFramePr>
        <p:xfrm>
          <a:off x="-24749" y="2303260"/>
          <a:ext cx="8721725" cy="4751387"/>
        </p:xfrm>
        <a:graphic>
          <a:graphicData uri="http://schemas.openxmlformats.org/presentationml/2006/ole">
            <mc:AlternateContent xmlns:mc="http://schemas.openxmlformats.org/markup-compatibility/2006">
              <mc:Choice xmlns:v="urn:schemas-microsoft-com:vml" Requires="v">
                <p:oleObj name="Chart" r:id="rId2" imgW="4600602" imgH="2524149" progId="Excel.Chart.8">
                  <p:embed/>
                </p:oleObj>
              </mc:Choice>
              <mc:Fallback>
                <p:oleObj name="Chart" r:id="rId2" imgW="4600602" imgH="2524149" progId="Excel.Chart.8">
                  <p:embed/>
                  <p:pic>
                    <p:nvPicPr>
                      <p:cNvPr id="10" name="Object 2">
                        <a:extLst>
                          <a:ext uri="{FF2B5EF4-FFF2-40B4-BE49-F238E27FC236}">
                            <a16:creationId xmlns:a16="http://schemas.microsoft.com/office/drawing/2014/main" id="{6D56FCAA-0010-FF75-0217-F82F034A8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 y="2303260"/>
                        <a:ext cx="8721725"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5">
            <a:extLst>
              <a:ext uri="{FF2B5EF4-FFF2-40B4-BE49-F238E27FC236}">
                <a16:creationId xmlns:a16="http://schemas.microsoft.com/office/drawing/2014/main" id="{6CA0EEF8-52DE-1609-BA8E-6DAA93C4F199}"/>
              </a:ext>
            </a:extLst>
          </p:cNvPr>
          <p:cNvSpPr>
            <a:spLocks noChangeArrowheads="1"/>
          </p:cNvSpPr>
          <p:nvPr/>
        </p:nvSpPr>
        <p:spPr bwMode="auto">
          <a:xfrm>
            <a:off x="275287" y="151109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GB" altLang="en-US" sz="4000" dirty="0">
                <a:solidFill>
                  <a:schemeClr val="tx2"/>
                </a:solidFill>
                <a:latin typeface="+mn-lt"/>
              </a:rPr>
              <a:t>98 % of Animal Species are Invertebrates</a:t>
            </a:r>
            <a:endParaRPr lang="en-US" altLang="en-US" sz="4000" dirty="0">
              <a:solidFill>
                <a:schemeClr val="tx2"/>
              </a:solidFill>
              <a:latin typeface="+mn-lt"/>
            </a:endParaRPr>
          </a:p>
        </p:txBody>
      </p:sp>
      <p:pic>
        <p:nvPicPr>
          <p:cNvPr id="12" name="Picture 11">
            <a:extLst>
              <a:ext uri="{FF2B5EF4-FFF2-40B4-BE49-F238E27FC236}">
                <a16:creationId xmlns:a16="http://schemas.microsoft.com/office/drawing/2014/main" id="{EC86BD6A-6806-044C-EAD6-49FC27880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1149" y="5341835"/>
            <a:ext cx="1373061" cy="1496383"/>
          </a:xfrm>
          <a:prstGeom prst="rect">
            <a:avLst/>
          </a:prstGeom>
        </p:spPr>
      </p:pic>
      <p:sp>
        <p:nvSpPr>
          <p:cNvPr id="14" name="TextBox 13">
            <a:extLst>
              <a:ext uri="{FF2B5EF4-FFF2-40B4-BE49-F238E27FC236}">
                <a16:creationId xmlns:a16="http://schemas.microsoft.com/office/drawing/2014/main" id="{F650F04A-AFF1-B7A5-3FA8-5EA2ABE572CE}"/>
              </a:ext>
            </a:extLst>
          </p:cNvPr>
          <p:cNvSpPr txBox="1"/>
          <p:nvPr/>
        </p:nvSpPr>
        <p:spPr>
          <a:xfrm>
            <a:off x="1371601" y="128393"/>
            <a:ext cx="7772399" cy="830997"/>
          </a:xfrm>
          <a:prstGeom prst="rect">
            <a:avLst/>
          </a:prstGeom>
          <a:noFill/>
        </p:spPr>
        <p:txBody>
          <a:bodyPr wrap="square">
            <a:spAutoFit/>
          </a:bodyPr>
          <a:lstStyle/>
          <a:p>
            <a:r>
              <a:rPr lang="en-GB" sz="4800" b="1" dirty="0">
                <a:solidFill>
                  <a:schemeClr val="bg1"/>
                </a:solidFill>
              </a:rPr>
              <a:t>Importance</a:t>
            </a:r>
            <a:r>
              <a:rPr lang="en-GB" sz="4400" b="1" dirty="0">
                <a:solidFill>
                  <a:schemeClr val="bg1"/>
                </a:solidFill>
              </a:rPr>
              <a:t> of Invertebrates</a:t>
            </a:r>
          </a:p>
        </p:txBody>
      </p:sp>
    </p:spTree>
    <p:extLst>
      <p:ext uri="{BB962C8B-B14F-4D97-AF65-F5344CB8AC3E}">
        <p14:creationId xmlns:p14="http://schemas.microsoft.com/office/powerpoint/2010/main" val="2059297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E349-40AF-AE9D-85A1-7C6CE22F09DF}"/>
              </a:ext>
            </a:extLst>
          </p:cNvPr>
          <p:cNvSpPr>
            <a:spLocks noGrp="1"/>
          </p:cNvSpPr>
          <p:nvPr>
            <p:ph type="title"/>
          </p:nvPr>
        </p:nvSpPr>
        <p:spPr/>
        <p:txBody>
          <a:bodyPr/>
          <a:lstStyle/>
          <a:p>
            <a:endParaRPr lang="en-GB"/>
          </a:p>
        </p:txBody>
      </p:sp>
      <p:pic>
        <p:nvPicPr>
          <p:cNvPr id="5" name="Content Placeholder 4" descr="Map&#10;&#10;Description automatically generated">
            <a:extLst>
              <a:ext uri="{FF2B5EF4-FFF2-40B4-BE49-F238E27FC236}">
                <a16:creationId xmlns:a16="http://schemas.microsoft.com/office/drawing/2014/main" id="{8D7C64FA-7527-9B93-438C-B9AA51B57C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993" y="0"/>
            <a:ext cx="9697987" cy="6858000"/>
          </a:xfrm>
        </p:spPr>
      </p:pic>
    </p:spTree>
    <p:extLst>
      <p:ext uri="{BB962C8B-B14F-4D97-AF65-F5344CB8AC3E}">
        <p14:creationId xmlns:p14="http://schemas.microsoft.com/office/powerpoint/2010/main" val="763411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095BF-F01B-3B9B-13D5-B060116563F0}"/>
              </a:ext>
            </a:extLst>
          </p:cNvPr>
          <p:cNvSpPr>
            <a:spLocks noGrp="1"/>
          </p:cNvSpPr>
          <p:nvPr>
            <p:ph type="title"/>
          </p:nvPr>
        </p:nvSpPr>
        <p:spPr/>
        <p:txBody>
          <a:bodyPr/>
          <a:lstStyle/>
          <a:p>
            <a:endParaRPr lang="en-GB"/>
          </a:p>
        </p:txBody>
      </p:sp>
      <p:pic>
        <p:nvPicPr>
          <p:cNvPr id="5" name="Content Placeholder 4" descr="A picture containing map, screenshot, text&#10;&#10;Description automatically generated">
            <a:extLst>
              <a:ext uri="{FF2B5EF4-FFF2-40B4-BE49-F238E27FC236}">
                <a16:creationId xmlns:a16="http://schemas.microsoft.com/office/drawing/2014/main" id="{0B5354FA-E069-EB76-8807-B4F1D82442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36653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227466" y="205168"/>
            <a:ext cx="7916534" cy="57703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mn-lt"/>
              </a:rPr>
              <a:t>B-Lines: Restoring or adding new features  </a:t>
            </a:r>
          </a:p>
        </p:txBody>
      </p:sp>
      <p:pic>
        <p:nvPicPr>
          <p:cNvPr id="5" name="Picture 3" descr="P:\PHOTO LIBRARY\Suzanne Bairner Photos\Glasgow buzzing\Glasgow Buzzing park meadow pictures\Cranhill Park (NS644655)\Cranhill park (NS644655) 09.08.2011 SB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820" y="1036997"/>
            <a:ext cx="4122204" cy="30916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284984"/>
            <a:ext cx="2885379" cy="3249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090" y="3584970"/>
            <a:ext cx="2590390" cy="311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4437049"/>
            <a:ext cx="3521385" cy="22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a:srcRect/>
          <a:stretch>
            <a:fillRect/>
          </a:stretch>
        </p:blipFill>
        <p:spPr bwMode="auto">
          <a:xfrm>
            <a:off x="4788024" y="1250963"/>
            <a:ext cx="3127375" cy="2339975"/>
          </a:xfrm>
          <a:prstGeom prst="rect">
            <a:avLst/>
          </a:prstGeom>
          <a:noFill/>
          <a:ln w="9525">
            <a:noFill/>
            <a:miter lim="800000"/>
            <a:headEnd/>
            <a:tailEnd/>
          </a:ln>
        </p:spPr>
      </p:pic>
    </p:spTree>
    <p:extLst>
      <p:ext uri="{BB962C8B-B14F-4D97-AF65-F5344CB8AC3E}">
        <p14:creationId xmlns:p14="http://schemas.microsoft.com/office/powerpoint/2010/main" val="1002050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331640" y="260648"/>
            <a:ext cx="8148026" cy="57703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mn-lt"/>
              </a:rPr>
              <a:t>B-Lines : Restoring wildflower-rich habitats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230832"/>
            <a:ext cx="4194212" cy="3145659"/>
          </a:xfrm>
          <a:prstGeom prst="rect">
            <a:avLst/>
          </a:prstGeom>
        </p:spPr>
      </p:pic>
      <p:sp>
        <p:nvSpPr>
          <p:cNvPr id="4" name="TextBox 3"/>
          <p:cNvSpPr txBox="1"/>
          <p:nvPr/>
        </p:nvSpPr>
        <p:spPr>
          <a:xfrm>
            <a:off x="395536" y="1168729"/>
            <a:ext cx="5112568" cy="2062103"/>
          </a:xfrm>
          <a:prstGeom prst="rect">
            <a:avLst/>
          </a:prstGeom>
          <a:noFill/>
        </p:spPr>
        <p:txBody>
          <a:bodyPr wrap="square" rtlCol="0">
            <a:spAutoFit/>
          </a:bodyPr>
          <a:lstStyle/>
          <a:p>
            <a:r>
              <a:rPr lang="en-GB" sz="3200" dirty="0"/>
              <a:t>Our initial priority is the restoration and expansion of existing wildflower-rich habitats</a:t>
            </a:r>
          </a:p>
        </p:txBody>
      </p:sp>
    </p:spTree>
    <p:extLst>
      <p:ext uri="{BB962C8B-B14F-4D97-AF65-F5344CB8AC3E}">
        <p14:creationId xmlns:p14="http://schemas.microsoft.com/office/powerpoint/2010/main" val="1605663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rt road with trees on either side of it&#10;&#10;Description automatically generated with low confidence">
            <a:extLst>
              <a:ext uri="{FF2B5EF4-FFF2-40B4-BE49-F238E27FC236}">
                <a16:creationId xmlns:a16="http://schemas.microsoft.com/office/drawing/2014/main" id="{3E895B7F-A445-8C8A-0CCF-5CBA40C01A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142" t="-1050" r="21950" b="1050"/>
          <a:stretch/>
        </p:blipFill>
        <p:spPr>
          <a:xfrm>
            <a:off x="3515557" y="-72807"/>
            <a:ext cx="5628443" cy="6930807"/>
          </a:xfrm>
          <a:prstGeom prst="rect">
            <a:avLst/>
          </a:prstGeom>
        </p:spPr>
      </p:pic>
      <p:pic>
        <p:nvPicPr>
          <p:cNvPr id="8" name="Picture 7" descr="A picture containing tree, outdoor, plant, hill&#10;&#10;Description automatically generated">
            <a:extLst>
              <a:ext uri="{FF2B5EF4-FFF2-40B4-BE49-F238E27FC236}">
                <a16:creationId xmlns:a16="http://schemas.microsoft.com/office/drawing/2014/main" id="{A5A9FDFF-CB1B-6449-781A-AB2467BDF6CA}"/>
              </a:ext>
            </a:extLst>
          </p:cNvPr>
          <p:cNvPicPr>
            <a:picLocks noChangeAspect="1"/>
          </p:cNvPicPr>
          <p:nvPr/>
        </p:nvPicPr>
        <p:blipFill rotWithShape="1">
          <a:blip r:embed="rId3">
            <a:extLst>
              <a:ext uri="{28A0092B-C50C-407E-A947-70E740481C1C}">
                <a14:useLocalDpi xmlns:a14="http://schemas.microsoft.com/office/drawing/2010/main" val="0"/>
              </a:ext>
            </a:extLst>
          </a:blip>
          <a:srcRect l="13962" r="33241"/>
          <a:stretch/>
        </p:blipFill>
        <p:spPr>
          <a:xfrm>
            <a:off x="0" y="0"/>
            <a:ext cx="4811697" cy="6858000"/>
          </a:xfrm>
          <a:prstGeom prst="rect">
            <a:avLst/>
          </a:prstGeom>
        </p:spPr>
      </p:pic>
    </p:spTree>
    <p:extLst>
      <p:ext uri="{BB962C8B-B14F-4D97-AF65-F5344CB8AC3E}">
        <p14:creationId xmlns:p14="http://schemas.microsoft.com/office/powerpoint/2010/main" val="2769341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sky, shrubland, plant community&#10;&#10;Description automatically generated">
            <a:extLst>
              <a:ext uri="{FF2B5EF4-FFF2-40B4-BE49-F238E27FC236}">
                <a16:creationId xmlns:a16="http://schemas.microsoft.com/office/drawing/2014/main" id="{6A5D136F-4201-0D70-EE35-6C7289FBE5C6}"/>
              </a:ext>
            </a:extLst>
          </p:cNvPr>
          <p:cNvPicPr>
            <a:picLocks noChangeAspect="1"/>
          </p:cNvPicPr>
          <p:nvPr/>
        </p:nvPicPr>
        <p:blipFill rotWithShape="1">
          <a:blip r:embed="rId2">
            <a:extLst>
              <a:ext uri="{28A0092B-C50C-407E-A947-70E740481C1C}">
                <a14:useLocalDpi xmlns:a14="http://schemas.microsoft.com/office/drawing/2010/main" val="0"/>
              </a:ext>
            </a:extLst>
          </a:blip>
          <a:srcRect l="30258" r="19575"/>
          <a:stretch/>
        </p:blipFill>
        <p:spPr>
          <a:xfrm>
            <a:off x="4583595" y="10"/>
            <a:ext cx="4571980" cy="6857990"/>
          </a:xfrm>
          <a:prstGeom prst="rect">
            <a:avLst/>
          </a:prstGeom>
        </p:spPr>
      </p:pic>
      <p:pic>
        <p:nvPicPr>
          <p:cNvPr id="3" name="Picture 2" descr="A group of trees in a forest&#10;&#10;Description automatically generated with medium confidence">
            <a:extLst>
              <a:ext uri="{FF2B5EF4-FFF2-40B4-BE49-F238E27FC236}">
                <a16:creationId xmlns:a16="http://schemas.microsoft.com/office/drawing/2014/main" id="{31763B34-466B-C23C-93C9-2884C37FB408}"/>
              </a:ext>
            </a:extLst>
          </p:cNvPr>
          <p:cNvPicPr>
            <a:picLocks noChangeAspect="1"/>
          </p:cNvPicPr>
          <p:nvPr/>
        </p:nvPicPr>
        <p:blipFill rotWithShape="1">
          <a:blip r:embed="rId3">
            <a:extLst>
              <a:ext uri="{28A0092B-C50C-407E-A947-70E740481C1C}">
                <a14:useLocalDpi xmlns:a14="http://schemas.microsoft.com/office/drawing/2010/main" val="0"/>
              </a:ext>
            </a:extLst>
          </a:blip>
          <a:srcRect l="15766" r="34067"/>
          <a:stretch/>
        </p:blipFill>
        <p:spPr>
          <a:xfrm>
            <a:off x="11595" y="10"/>
            <a:ext cx="4572000" cy="6857990"/>
          </a:xfrm>
          <a:prstGeom prst="rect">
            <a:avLst/>
          </a:prstGeom>
        </p:spPr>
      </p:pic>
    </p:spTree>
    <p:extLst>
      <p:ext uri="{BB962C8B-B14F-4D97-AF65-F5344CB8AC3E}">
        <p14:creationId xmlns:p14="http://schemas.microsoft.com/office/powerpoint/2010/main" val="403332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 tree, sky&#10;&#10;Description automatically generated">
            <a:extLst>
              <a:ext uri="{FF2B5EF4-FFF2-40B4-BE49-F238E27FC236}">
                <a16:creationId xmlns:a16="http://schemas.microsoft.com/office/drawing/2014/main" id="{A69F35FD-FC67-45C5-6F47-F67D7AF7C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9178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331640" y="260648"/>
            <a:ext cx="8209730" cy="57703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000" b="1" dirty="0">
              <a:solidFill>
                <a:prstClr val="white"/>
              </a:solidFill>
            </a:endParaRPr>
          </a:p>
        </p:txBody>
      </p:sp>
      <p:sp>
        <p:nvSpPr>
          <p:cNvPr id="8" name="TextBox 7"/>
          <p:cNvSpPr txBox="1"/>
          <p:nvPr/>
        </p:nvSpPr>
        <p:spPr>
          <a:xfrm>
            <a:off x="1331640" y="216894"/>
            <a:ext cx="6680014" cy="646331"/>
          </a:xfrm>
          <a:prstGeom prst="rect">
            <a:avLst/>
          </a:prstGeom>
          <a:noFill/>
        </p:spPr>
        <p:txBody>
          <a:bodyPr wrap="square" rtlCol="0">
            <a:spAutoFit/>
          </a:bodyPr>
          <a:lstStyle/>
          <a:p>
            <a:r>
              <a:rPr lang="en-GB" sz="3600" b="1" dirty="0">
                <a:solidFill>
                  <a:schemeClr val="bg1"/>
                </a:solidFill>
              </a:rPr>
              <a:t>B-Lines: Creating new habitats</a:t>
            </a:r>
          </a:p>
        </p:txBody>
      </p:sp>
      <p:sp>
        <p:nvSpPr>
          <p:cNvPr id="2" name="TextBox 1"/>
          <p:cNvSpPr txBox="1"/>
          <p:nvPr/>
        </p:nvSpPr>
        <p:spPr>
          <a:xfrm>
            <a:off x="323528" y="1299131"/>
            <a:ext cx="8424936" cy="1077218"/>
          </a:xfrm>
          <a:prstGeom prst="rect">
            <a:avLst/>
          </a:prstGeom>
          <a:noFill/>
        </p:spPr>
        <p:txBody>
          <a:bodyPr wrap="square" rtlCol="0">
            <a:spAutoFit/>
          </a:bodyPr>
          <a:lstStyle/>
          <a:p>
            <a:pPr marL="457200" indent="-457200" algn="ctr">
              <a:buFont typeface="Arial" panose="020B0604020202020204" pitchFamily="34" charset="0"/>
              <a:buChar char="•"/>
            </a:pPr>
            <a:r>
              <a:rPr lang="en-GB" sz="3200" dirty="0"/>
              <a:t>Need to create wildflower-rich habitats</a:t>
            </a:r>
          </a:p>
          <a:p>
            <a:pPr marL="1371600" lvl="2" indent="-457200">
              <a:buFont typeface="Arial" panose="020B0604020202020204" pitchFamily="34" charset="0"/>
              <a:buChar char="•"/>
            </a:pPr>
            <a:r>
              <a:rPr lang="en-GB" sz="3200" dirty="0"/>
              <a:t>Replacing 97% lost</a:t>
            </a:r>
          </a:p>
        </p:txBody>
      </p:sp>
      <p:pic>
        <p:nvPicPr>
          <p:cNvPr id="5" name="Picture 2">
            <a:extLst>
              <a:ext uri="{FF2B5EF4-FFF2-40B4-BE49-F238E27FC236}">
                <a16:creationId xmlns:a16="http://schemas.microsoft.com/office/drawing/2014/main" id="{F679D78B-1737-CDED-29CA-A1DA831A59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58"/>
          <a:stretch/>
        </p:blipFill>
        <p:spPr bwMode="auto">
          <a:xfrm>
            <a:off x="5051442" y="3231143"/>
            <a:ext cx="3913245" cy="33662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A3C3F1-D098-2779-5C46-B8D892615899}"/>
              </a:ext>
            </a:extLst>
          </p:cNvPr>
          <p:cNvSpPr txBox="1"/>
          <p:nvPr/>
        </p:nvSpPr>
        <p:spPr>
          <a:xfrm>
            <a:off x="5142102" y="6108383"/>
            <a:ext cx="2124075" cy="369332"/>
          </a:xfrm>
          <a:prstGeom prst="rect">
            <a:avLst/>
          </a:prstGeom>
          <a:noFill/>
        </p:spPr>
        <p:txBody>
          <a:bodyPr wrap="square" rtlCol="0">
            <a:spAutoFit/>
          </a:bodyPr>
          <a:lstStyle/>
          <a:p>
            <a:r>
              <a:rPr lang="en-US" i="1" dirty="0">
                <a:solidFill>
                  <a:schemeClr val="bg1"/>
                </a:solidFill>
                <a:effectLst>
                  <a:outerShdw blurRad="38100" dist="38100" dir="2700000" algn="tl">
                    <a:srgbClr val="808080"/>
                  </a:outerShdw>
                </a:effectLst>
              </a:rPr>
              <a:t>©</a:t>
            </a:r>
            <a:r>
              <a:rPr lang="en-US" i="1" dirty="0">
                <a:solidFill>
                  <a:schemeClr val="bg1"/>
                </a:solidFill>
              </a:rPr>
              <a:t> Laura Larkin</a:t>
            </a:r>
            <a:endParaRPr lang="en-GB" i="1" dirty="0">
              <a:solidFill>
                <a:schemeClr val="bg1"/>
              </a:solidFill>
            </a:endParaRPr>
          </a:p>
        </p:txBody>
      </p:sp>
      <p:pic>
        <p:nvPicPr>
          <p:cNvPr id="10" name="Picture 6">
            <a:extLst>
              <a:ext uri="{FF2B5EF4-FFF2-40B4-BE49-F238E27FC236}">
                <a16:creationId xmlns:a16="http://schemas.microsoft.com/office/drawing/2014/main" id="{047DBF7C-481C-4911-25DA-EBC38ECA8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13" y="3231143"/>
            <a:ext cx="4619375" cy="3460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85B318-739F-BEC0-19B4-AC2CC55A0B62}"/>
              </a:ext>
            </a:extLst>
          </p:cNvPr>
          <p:cNvSpPr txBox="1"/>
          <p:nvPr/>
        </p:nvSpPr>
        <p:spPr>
          <a:xfrm>
            <a:off x="2867633" y="6283030"/>
            <a:ext cx="2124075" cy="369332"/>
          </a:xfrm>
          <a:prstGeom prst="rect">
            <a:avLst/>
          </a:prstGeom>
          <a:noFill/>
        </p:spPr>
        <p:txBody>
          <a:bodyPr wrap="square" rtlCol="0">
            <a:spAutoFit/>
          </a:bodyPr>
          <a:lstStyle/>
          <a:p>
            <a:r>
              <a:rPr lang="en-US" i="1" dirty="0">
                <a:solidFill>
                  <a:schemeClr val="bg1"/>
                </a:solidFill>
                <a:effectLst>
                  <a:outerShdw blurRad="38100" dist="38100" dir="2700000" algn="tl">
                    <a:srgbClr val="808080"/>
                  </a:outerShdw>
                </a:effectLst>
              </a:rPr>
              <a:t>©</a:t>
            </a:r>
            <a:r>
              <a:rPr lang="en-US" i="1" dirty="0">
                <a:solidFill>
                  <a:schemeClr val="bg1"/>
                </a:solidFill>
              </a:rPr>
              <a:t> Laura Larkin</a:t>
            </a:r>
            <a:endParaRPr lang="en-GB" i="1" dirty="0">
              <a:solidFill>
                <a:schemeClr val="bg1"/>
              </a:solidFill>
            </a:endParaRPr>
          </a:p>
        </p:txBody>
      </p:sp>
      <p:pic>
        <p:nvPicPr>
          <p:cNvPr id="12" name="Picture 2">
            <a:extLst>
              <a:ext uri="{FF2B5EF4-FFF2-40B4-BE49-F238E27FC236}">
                <a16:creationId xmlns:a16="http://schemas.microsoft.com/office/drawing/2014/main" id="{80E62C92-0AA4-3D8F-321C-FC15C2054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58"/>
          <a:stretch/>
        </p:blipFill>
        <p:spPr bwMode="auto">
          <a:xfrm>
            <a:off x="5051442" y="3361234"/>
            <a:ext cx="3913245" cy="33662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5436D6F-0D9E-6E8E-15B8-41A2FA4AD40B}"/>
              </a:ext>
            </a:extLst>
          </p:cNvPr>
          <p:cNvSpPr txBox="1"/>
          <p:nvPr/>
        </p:nvSpPr>
        <p:spPr>
          <a:xfrm>
            <a:off x="5142102" y="6238474"/>
            <a:ext cx="2124075" cy="369332"/>
          </a:xfrm>
          <a:prstGeom prst="rect">
            <a:avLst/>
          </a:prstGeom>
          <a:noFill/>
        </p:spPr>
        <p:txBody>
          <a:bodyPr wrap="square" rtlCol="0">
            <a:spAutoFit/>
          </a:bodyPr>
          <a:lstStyle/>
          <a:p>
            <a:r>
              <a:rPr lang="en-US" i="1" dirty="0">
                <a:solidFill>
                  <a:schemeClr val="bg1"/>
                </a:solidFill>
                <a:effectLst>
                  <a:outerShdw blurRad="38100" dist="38100" dir="2700000" algn="tl">
                    <a:srgbClr val="808080"/>
                  </a:outerShdw>
                </a:effectLst>
              </a:rPr>
              <a:t>©</a:t>
            </a:r>
            <a:r>
              <a:rPr lang="en-US" i="1" dirty="0">
                <a:solidFill>
                  <a:schemeClr val="bg1"/>
                </a:solidFill>
              </a:rPr>
              <a:t> Laura Larkin</a:t>
            </a:r>
            <a:endParaRPr lang="en-GB" i="1" dirty="0">
              <a:solidFill>
                <a:schemeClr val="bg1"/>
              </a:solidFill>
            </a:endParaRPr>
          </a:p>
        </p:txBody>
      </p:sp>
    </p:spTree>
    <p:extLst>
      <p:ext uri="{BB962C8B-B14F-4D97-AF65-F5344CB8AC3E}">
        <p14:creationId xmlns:p14="http://schemas.microsoft.com/office/powerpoint/2010/main" val="1351558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flowers with buildings in the background&#10;&#10;Description automatically generated with medium confidence">
            <a:extLst>
              <a:ext uri="{FF2B5EF4-FFF2-40B4-BE49-F238E27FC236}">
                <a16:creationId xmlns:a16="http://schemas.microsoft.com/office/drawing/2014/main" id="{5C6CE5DC-260C-B4EC-5642-08FEBE45A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572" y="1412111"/>
            <a:ext cx="3957563" cy="5276750"/>
          </a:xfrm>
          <a:prstGeom prst="rect">
            <a:avLst/>
          </a:prstGeom>
        </p:spPr>
      </p:pic>
      <p:sp>
        <p:nvSpPr>
          <p:cNvPr id="9" name="TextBox 8">
            <a:extLst>
              <a:ext uri="{FF2B5EF4-FFF2-40B4-BE49-F238E27FC236}">
                <a16:creationId xmlns:a16="http://schemas.microsoft.com/office/drawing/2014/main" id="{88CAAD2B-D071-B166-A53A-AEFE455006F4}"/>
              </a:ext>
            </a:extLst>
          </p:cNvPr>
          <p:cNvSpPr txBox="1"/>
          <p:nvPr/>
        </p:nvSpPr>
        <p:spPr>
          <a:xfrm>
            <a:off x="2756553" y="4708933"/>
            <a:ext cx="1615843" cy="369332"/>
          </a:xfrm>
          <a:prstGeom prst="rect">
            <a:avLst/>
          </a:prstGeom>
          <a:noFill/>
        </p:spPr>
        <p:txBody>
          <a:bodyPr wrap="square" rtlCol="0">
            <a:spAutoFit/>
          </a:bodyPr>
          <a:lstStyle/>
          <a:p>
            <a:r>
              <a:rPr lang="en-US" i="1" dirty="0">
                <a:solidFill>
                  <a:schemeClr val="bg1"/>
                </a:solidFill>
                <a:effectLst>
                  <a:outerShdw blurRad="38100" dist="38100" dir="2700000" algn="tl">
                    <a:srgbClr val="808080"/>
                  </a:outerShdw>
                </a:effectLst>
              </a:rPr>
              <a:t>©</a:t>
            </a:r>
            <a:r>
              <a:rPr lang="en-US" i="1" dirty="0">
                <a:solidFill>
                  <a:schemeClr val="bg1"/>
                </a:solidFill>
              </a:rPr>
              <a:t> Freya </a:t>
            </a:r>
            <a:r>
              <a:rPr lang="en-US" i="1" dirty="0" err="1">
                <a:solidFill>
                  <a:schemeClr val="bg1"/>
                </a:solidFill>
              </a:rPr>
              <a:t>Knopp</a:t>
            </a:r>
            <a:endParaRPr lang="en-GB" i="1" dirty="0">
              <a:solidFill>
                <a:schemeClr val="bg1"/>
              </a:solidFill>
            </a:endParaRPr>
          </a:p>
        </p:txBody>
      </p:sp>
      <p:sp>
        <p:nvSpPr>
          <p:cNvPr id="19" name="TextBox 18">
            <a:extLst>
              <a:ext uri="{FF2B5EF4-FFF2-40B4-BE49-F238E27FC236}">
                <a16:creationId xmlns:a16="http://schemas.microsoft.com/office/drawing/2014/main" id="{BD2E4D27-C83D-4D87-6947-76AEAC70B31B}"/>
              </a:ext>
            </a:extLst>
          </p:cNvPr>
          <p:cNvSpPr txBox="1"/>
          <p:nvPr/>
        </p:nvSpPr>
        <p:spPr>
          <a:xfrm>
            <a:off x="1331640" y="216894"/>
            <a:ext cx="6680014" cy="646331"/>
          </a:xfrm>
          <a:prstGeom prst="rect">
            <a:avLst/>
          </a:prstGeom>
          <a:noFill/>
        </p:spPr>
        <p:txBody>
          <a:bodyPr wrap="square" rtlCol="0">
            <a:spAutoFit/>
          </a:bodyPr>
          <a:lstStyle/>
          <a:p>
            <a:r>
              <a:rPr lang="en-GB" sz="3600" b="1" dirty="0">
                <a:solidFill>
                  <a:schemeClr val="bg1"/>
                </a:solidFill>
              </a:rPr>
              <a:t>B-Lines: Creating new habitats</a:t>
            </a:r>
          </a:p>
        </p:txBody>
      </p:sp>
      <p:pic>
        <p:nvPicPr>
          <p:cNvPr id="21" name="Picture 4">
            <a:extLst>
              <a:ext uri="{FF2B5EF4-FFF2-40B4-BE49-F238E27FC236}">
                <a16:creationId xmlns:a16="http://schemas.microsoft.com/office/drawing/2014/main" id="{FD243B7E-9DE3-E1D8-9AF5-CF31CFAF4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4" y="2777924"/>
            <a:ext cx="5203242" cy="38905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7E5A8E4-577F-18AF-3B85-4CDEE2C5AF5C}"/>
              </a:ext>
            </a:extLst>
          </p:cNvPr>
          <p:cNvSpPr txBox="1"/>
          <p:nvPr/>
        </p:nvSpPr>
        <p:spPr>
          <a:xfrm>
            <a:off x="3565385" y="6271774"/>
            <a:ext cx="1615843" cy="369332"/>
          </a:xfrm>
          <a:prstGeom prst="rect">
            <a:avLst/>
          </a:prstGeom>
          <a:noFill/>
        </p:spPr>
        <p:txBody>
          <a:bodyPr wrap="square" rtlCol="0">
            <a:spAutoFit/>
          </a:bodyPr>
          <a:lstStyle/>
          <a:p>
            <a:r>
              <a:rPr lang="en-US" i="1" dirty="0">
                <a:solidFill>
                  <a:schemeClr val="bg1"/>
                </a:solidFill>
                <a:effectLst>
                  <a:outerShdw blurRad="38100" dist="38100" dir="2700000" algn="tl">
                    <a:srgbClr val="808080"/>
                  </a:outerShdw>
                </a:effectLst>
              </a:rPr>
              <a:t>©</a:t>
            </a:r>
            <a:r>
              <a:rPr lang="en-US" i="1" dirty="0">
                <a:solidFill>
                  <a:schemeClr val="bg1"/>
                </a:solidFill>
              </a:rPr>
              <a:t> Freya </a:t>
            </a:r>
            <a:r>
              <a:rPr lang="en-US" i="1" dirty="0" err="1">
                <a:solidFill>
                  <a:schemeClr val="bg1"/>
                </a:solidFill>
              </a:rPr>
              <a:t>Knopp</a:t>
            </a:r>
            <a:endParaRPr lang="en-GB" i="1" dirty="0">
              <a:solidFill>
                <a:schemeClr val="bg1"/>
              </a:solidFill>
            </a:endParaRPr>
          </a:p>
        </p:txBody>
      </p:sp>
    </p:spTree>
    <p:extLst>
      <p:ext uri="{BB962C8B-B14F-4D97-AF65-F5344CB8AC3E}">
        <p14:creationId xmlns:p14="http://schemas.microsoft.com/office/powerpoint/2010/main" val="2070322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cloud, landscape, sky&#10;&#10;Description automatically generated">
            <a:extLst>
              <a:ext uri="{FF2B5EF4-FFF2-40B4-BE49-F238E27FC236}">
                <a16:creationId xmlns:a16="http://schemas.microsoft.com/office/drawing/2014/main" id="{6FFDBBE8-FF54-548A-DF59-DFF530EA1BC1}"/>
              </a:ext>
            </a:extLst>
          </p:cNvPr>
          <p:cNvPicPr>
            <a:picLocks noChangeAspect="1"/>
          </p:cNvPicPr>
          <p:nvPr/>
        </p:nvPicPr>
        <p:blipFill rotWithShape="1">
          <a:blip r:embed="rId2">
            <a:extLst>
              <a:ext uri="{28A0092B-C50C-407E-A947-70E740481C1C}">
                <a14:useLocalDpi xmlns:a14="http://schemas.microsoft.com/office/drawing/2010/main" val="0"/>
              </a:ext>
            </a:extLst>
          </a:blip>
          <a:srcRect l="20379" r="29621"/>
          <a:stretch/>
        </p:blipFill>
        <p:spPr>
          <a:xfrm>
            <a:off x="4572000" y="10"/>
            <a:ext cx="4572000" cy="6857990"/>
          </a:xfrm>
          <a:prstGeom prst="rect">
            <a:avLst/>
          </a:prstGeom>
        </p:spPr>
      </p:pic>
    </p:spTree>
    <p:extLst>
      <p:ext uri="{BB962C8B-B14F-4D97-AF65-F5344CB8AC3E}">
        <p14:creationId xmlns:p14="http://schemas.microsoft.com/office/powerpoint/2010/main" val="2208150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4FFE-40C5-7197-15F3-6F208AD5F3AF}"/>
              </a:ext>
            </a:extLst>
          </p:cNvPr>
          <p:cNvSpPr>
            <a:spLocks noGrp="1"/>
          </p:cNvSpPr>
          <p:nvPr>
            <p:ph type="title" idx="4294967295"/>
          </p:nvPr>
        </p:nvSpPr>
        <p:spPr>
          <a:xfrm>
            <a:off x="1261176" y="284206"/>
            <a:ext cx="7200900" cy="561975"/>
          </a:xfrm>
        </p:spPr>
        <p:txBody>
          <a:bodyPr rtlCol="0">
            <a:noAutofit/>
          </a:bodyPr>
          <a:lstStyle/>
          <a:p>
            <a:pPr>
              <a:defRPr/>
            </a:pPr>
            <a:r>
              <a:rPr lang="en-GB" b="1" dirty="0">
                <a:solidFill>
                  <a:schemeClr val="bg1"/>
                </a:solidFill>
                <a:latin typeface="+mn-lt"/>
              </a:rPr>
              <a:t>Overview of Invertebrates</a:t>
            </a:r>
          </a:p>
        </p:txBody>
      </p:sp>
      <p:sp>
        <p:nvSpPr>
          <p:cNvPr id="11267" name="Content Placeholder 2">
            <a:extLst>
              <a:ext uri="{FF2B5EF4-FFF2-40B4-BE49-F238E27FC236}">
                <a16:creationId xmlns:a16="http://schemas.microsoft.com/office/drawing/2014/main" id="{A40A6E6D-04A7-C1E8-3099-87C0A7EE4D85}"/>
              </a:ext>
            </a:extLst>
          </p:cNvPr>
          <p:cNvSpPr>
            <a:spLocks noGrp="1"/>
          </p:cNvSpPr>
          <p:nvPr>
            <p:ph idx="4294967295"/>
          </p:nvPr>
        </p:nvSpPr>
        <p:spPr>
          <a:xfrm>
            <a:off x="465828" y="1197362"/>
            <a:ext cx="4822166" cy="5345113"/>
          </a:xfrm>
        </p:spPr>
        <p:txBody>
          <a:bodyPr rtlCol="0">
            <a:normAutofit lnSpcReduction="10000"/>
          </a:bodyPr>
          <a:lstStyle/>
          <a:p>
            <a:pPr marL="0" indent="0">
              <a:buNone/>
              <a:defRPr/>
            </a:pPr>
            <a:r>
              <a:rPr lang="en-GB" altLang="en-US" sz="2400" dirty="0"/>
              <a:t>There are over 40,000 invertebrate species in the UK, including:</a:t>
            </a:r>
          </a:p>
          <a:p>
            <a:pPr marL="363530" indent="-363530">
              <a:buFont typeface="Wingdings" panose="05000000000000000000" pitchFamily="2" charset="2"/>
              <a:buChar char="§"/>
              <a:defRPr/>
            </a:pPr>
            <a:r>
              <a:rPr lang="en-GB" altLang="en-US" sz="2200" dirty="0"/>
              <a:t>~270 bees, ~9,000 wasps and ~40 ants</a:t>
            </a:r>
          </a:p>
          <a:p>
            <a:pPr marL="363530" indent="-363530">
              <a:buFont typeface="Wingdings" panose="05000000000000000000" pitchFamily="2" charset="2"/>
              <a:buChar char="§"/>
              <a:defRPr/>
            </a:pPr>
            <a:r>
              <a:rPr lang="en-GB" altLang="en-US" sz="2200" dirty="0"/>
              <a:t>~7,000 flies, including ~280 hoverflies</a:t>
            </a:r>
          </a:p>
          <a:p>
            <a:pPr marL="363530" indent="-363530">
              <a:buFont typeface="Wingdings" panose="05000000000000000000" pitchFamily="2" charset="2"/>
              <a:buChar char="§"/>
              <a:defRPr/>
            </a:pPr>
            <a:r>
              <a:rPr lang="en-GB" altLang="en-US" sz="2200" dirty="0"/>
              <a:t>59 butterflies and ~2,500 moths</a:t>
            </a:r>
          </a:p>
          <a:p>
            <a:pPr marL="363530" indent="-363530">
              <a:buFont typeface="Wingdings" panose="05000000000000000000" pitchFamily="2" charset="2"/>
              <a:buChar char="§"/>
              <a:defRPr/>
            </a:pPr>
            <a:r>
              <a:rPr lang="en-GB" altLang="en-US" sz="2200" dirty="0"/>
              <a:t>~4,200 beetles, including 46 ladybirds</a:t>
            </a:r>
          </a:p>
          <a:p>
            <a:pPr marL="363530" indent="-363530">
              <a:buFont typeface="Wingdings" panose="05000000000000000000" pitchFamily="2" charset="2"/>
              <a:buChar char="§"/>
              <a:defRPr/>
            </a:pPr>
            <a:r>
              <a:rPr lang="en-GB" altLang="en-US" sz="2200" dirty="0"/>
              <a:t>~2,000 true bugs</a:t>
            </a:r>
          </a:p>
          <a:p>
            <a:pPr marL="363530" indent="-363530">
              <a:buFont typeface="Wingdings" panose="05000000000000000000" pitchFamily="2" charset="2"/>
              <a:buChar char="§"/>
              <a:defRPr/>
            </a:pPr>
            <a:r>
              <a:rPr lang="en-GB" altLang="en-US" sz="2200" dirty="0"/>
              <a:t>~650 spiders and ~30 harvestmen</a:t>
            </a:r>
          </a:p>
          <a:p>
            <a:pPr marL="363530" indent="-363530">
              <a:buFont typeface="Wingdings" panose="05000000000000000000" pitchFamily="2" charset="2"/>
              <a:buChar char="§"/>
              <a:defRPr/>
            </a:pPr>
            <a:r>
              <a:rPr lang="en-GB" altLang="en-US" sz="2200" dirty="0"/>
              <a:t>37 woodlice</a:t>
            </a:r>
          </a:p>
          <a:p>
            <a:pPr marL="363530" indent="-363530">
              <a:buFont typeface="Wingdings" panose="05000000000000000000" pitchFamily="2" charset="2"/>
              <a:buChar char="§"/>
              <a:defRPr/>
            </a:pPr>
            <a:r>
              <a:rPr lang="en-GB" altLang="en-US" sz="2200" dirty="0"/>
              <a:t>57 centipedes and 56 millipedes</a:t>
            </a:r>
          </a:p>
          <a:p>
            <a:pPr marL="363530" indent="-363530">
              <a:buFont typeface="Wingdings" panose="05000000000000000000" pitchFamily="2" charset="2"/>
              <a:buChar char="§"/>
              <a:defRPr/>
            </a:pPr>
            <a:r>
              <a:rPr lang="en-GB" altLang="en-US" sz="2200" dirty="0"/>
              <a:t>&gt;1,500 marine invertebrates</a:t>
            </a:r>
          </a:p>
          <a:p>
            <a:pPr marL="363530" indent="-363530">
              <a:buFont typeface="Wingdings" panose="05000000000000000000" pitchFamily="2" charset="2"/>
              <a:buChar char="§"/>
              <a:defRPr/>
            </a:pPr>
            <a:r>
              <a:rPr lang="en-GB" altLang="en-US" sz="2200" dirty="0"/>
              <a:t>~200 snails, slugs and clams</a:t>
            </a:r>
          </a:p>
          <a:p>
            <a:pPr marL="363530" indent="-363530">
              <a:buFont typeface="Wingdings" panose="05000000000000000000" pitchFamily="2" charset="2"/>
              <a:buChar char="§"/>
              <a:defRPr/>
            </a:pPr>
            <a:r>
              <a:rPr lang="en-GB" altLang="en-US" sz="2200" dirty="0"/>
              <a:t>27 earthworms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6C176-257F-8A52-88E6-75DAD3D43433}"/>
              </a:ext>
            </a:extLst>
          </p:cNvPr>
          <p:cNvPicPr>
            <a:picLocks noChangeAspect="1"/>
          </p:cNvPicPr>
          <p:nvPr/>
        </p:nvPicPr>
        <p:blipFill rotWithShape="1">
          <a:blip r:embed="rId2"/>
          <a:srcRect l="1718" t="16667" r="29610" b="7084"/>
          <a:stretch/>
        </p:blipFill>
        <p:spPr>
          <a:xfrm>
            <a:off x="112034" y="1083415"/>
            <a:ext cx="8919932" cy="5571067"/>
          </a:xfrm>
          <a:prstGeom prst="rect">
            <a:avLst/>
          </a:prstGeom>
        </p:spPr>
      </p:pic>
      <p:sp>
        <p:nvSpPr>
          <p:cNvPr id="3" name="Rectangle 2">
            <a:extLst>
              <a:ext uri="{FF2B5EF4-FFF2-40B4-BE49-F238E27FC236}">
                <a16:creationId xmlns:a16="http://schemas.microsoft.com/office/drawing/2014/main" id="{B2169C94-9F84-F4DD-1FD7-2D9B0A697CF1}"/>
              </a:ext>
            </a:extLst>
          </p:cNvPr>
          <p:cNvSpPr txBox="1">
            <a:spLocks noChangeArrowheads="1"/>
          </p:cNvSpPr>
          <p:nvPr/>
        </p:nvSpPr>
        <p:spPr>
          <a:xfrm>
            <a:off x="1317992" y="206057"/>
            <a:ext cx="9144000" cy="1079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Calibri" panose="020F0502020204030204" pitchFamily="34" charset="0"/>
                <a:cs typeface="Calibri" panose="020F0502020204030204" pitchFamily="34" charset="0"/>
              </a:rPr>
              <a:t>Tell us What You’re doing!</a:t>
            </a:r>
          </a:p>
        </p:txBody>
      </p:sp>
    </p:spTree>
    <p:extLst>
      <p:ext uri="{BB962C8B-B14F-4D97-AF65-F5344CB8AC3E}">
        <p14:creationId xmlns:p14="http://schemas.microsoft.com/office/powerpoint/2010/main" val="931547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17992" y="206057"/>
            <a:ext cx="9144000" cy="1079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Calibri" panose="020F0502020204030204" pitchFamily="34" charset="0"/>
                <a:cs typeface="Calibri" panose="020F0502020204030204" pitchFamily="34" charset="0"/>
              </a:rPr>
              <a:t>Conclusions</a:t>
            </a:r>
          </a:p>
        </p:txBody>
      </p:sp>
      <p:sp>
        <p:nvSpPr>
          <p:cNvPr id="2" name="TextBox 1">
            <a:extLst>
              <a:ext uri="{FF2B5EF4-FFF2-40B4-BE49-F238E27FC236}">
                <a16:creationId xmlns:a16="http://schemas.microsoft.com/office/drawing/2014/main" id="{78E1996F-6FEA-5C86-88CA-2BD92EC5F75D}"/>
              </a:ext>
            </a:extLst>
          </p:cNvPr>
          <p:cNvSpPr txBox="1"/>
          <p:nvPr/>
        </p:nvSpPr>
        <p:spPr>
          <a:xfrm>
            <a:off x="659757" y="1574924"/>
            <a:ext cx="8206451" cy="4247317"/>
          </a:xfrm>
          <a:prstGeom prst="rect">
            <a:avLst/>
          </a:prstGeom>
          <a:noFill/>
        </p:spPr>
        <p:txBody>
          <a:bodyPr wrap="square" rtlCol="0">
            <a:spAutoFit/>
          </a:bodyPr>
          <a:lstStyle/>
          <a:p>
            <a:pPr>
              <a:buFont typeface="Arial" panose="020B0604020202020204" pitchFamily="34" charset="0"/>
              <a:buChar char="•"/>
            </a:pPr>
            <a:r>
              <a:rPr lang="en-GB" altLang="en-US" sz="2800" dirty="0">
                <a:latin typeface="+mn-lt"/>
              </a:rPr>
              <a:t>Humans cannot exist independently of invertebrates</a:t>
            </a:r>
          </a:p>
          <a:p>
            <a:pPr marL="0" indent="0"/>
            <a:endParaRPr lang="en-GB" altLang="en-US" sz="2800" dirty="0">
              <a:latin typeface="+mn-lt"/>
            </a:endParaRPr>
          </a:p>
          <a:p>
            <a:pPr>
              <a:buFont typeface="Arial" panose="020B0604020202020204" pitchFamily="34" charset="0"/>
              <a:buChar char="•"/>
            </a:pPr>
            <a:r>
              <a:rPr lang="en-GB" altLang="en-US" sz="2800" dirty="0">
                <a:latin typeface="+mn-lt"/>
              </a:rPr>
              <a:t>Wild pollinator decline is severe and widespread</a:t>
            </a:r>
          </a:p>
          <a:p>
            <a:pPr lvl="2">
              <a:buFont typeface="Arial" panose="020B0604020202020204" pitchFamily="34" charset="0"/>
              <a:buChar char="•"/>
            </a:pPr>
            <a:r>
              <a:rPr lang="en-GB" altLang="en-US" sz="2800" dirty="0">
                <a:latin typeface="+mn-lt"/>
              </a:rPr>
              <a:t>Now understand many of the problems </a:t>
            </a:r>
          </a:p>
          <a:p>
            <a:pPr lvl="2">
              <a:buFont typeface="Arial" panose="020B0604020202020204" pitchFamily="34" charset="0"/>
              <a:buChar char="•"/>
            </a:pPr>
            <a:r>
              <a:rPr lang="en-GB" altLang="en-US" sz="2800" dirty="0">
                <a:latin typeface="+mn-lt"/>
              </a:rPr>
              <a:t>Can address these</a:t>
            </a:r>
          </a:p>
          <a:p>
            <a:pPr marL="457200" lvl="1" indent="0"/>
            <a:endParaRPr lang="en-GB" altLang="en-US" sz="2800" dirty="0">
              <a:latin typeface="+mn-lt"/>
            </a:endParaRPr>
          </a:p>
          <a:p>
            <a:pPr>
              <a:buFont typeface="Arial" panose="020B0604020202020204" pitchFamily="34" charset="0"/>
              <a:buChar char="•"/>
            </a:pPr>
            <a:r>
              <a:rPr lang="en-GB" altLang="en-US" sz="2800" dirty="0">
                <a:latin typeface="+mn-lt"/>
              </a:rPr>
              <a:t>B-Lines is an imaginative solution to a big problem</a:t>
            </a:r>
          </a:p>
          <a:p>
            <a:pPr marL="0" indent="0"/>
            <a:endParaRPr lang="en-GB" altLang="en-US" sz="2800" dirty="0">
              <a:latin typeface="+mn-lt"/>
            </a:endParaRPr>
          </a:p>
          <a:p>
            <a:pPr>
              <a:buFont typeface="Arial" panose="020B0604020202020204" pitchFamily="34" charset="0"/>
              <a:buChar char="•"/>
            </a:pPr>
            <a:r>
              <a:rPr lang="en-GB" altLang="en-US" sz="2800" dirty="0" err="1">
                <a:latin typeface="+mn-lt"/>
              </a:rPr>
              <a:t>Haslemere</a:t>
            </a:r>
            <a:r>
              <a:rPr lang="en-GB" altLang="en-US" sz="2800" dirty="0">
                <a:latin typeface="+mn-lt"/>
              </a:rPr>
              <a:t> is optimally placed to affect change</a:t>
            </a:r>
          </a:p>
          <a:p>
            <a:endParaRPr lang="en-GB" dirty="0"/>
          </a:p>
        </p:txBody>
      </p:sp>
    </p:spTree>
    <p:extLst>
      <p:ext uri="{BB962C8B-B14F-4D97-AF65-F5344CB8AC3E}">
        <p14:creationId xmlns:p14="http://schemas.microsoft.com/office/powerpoint/2010/main" val="4090552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101A40A3-F2E9-F23C-DA26-A98D5C5CEEDE}"/>
              </a:ext>
            </a:extLst>
          </p:cNvPr>
          <p:cNvSpPr>
            <a:spLocks noGrp="1"/>
          </p:cNvSpPr>
          <p:nvPr>
            <p:ph type="ctrTitle"/>
          </p:nvPr>
        </p:nvSpPr>
        <p:spPr>
          <a:xfrm>
            <a:off x="321903" y="3081146"/>
            <a:ext cx="7772400" cy="1470025"/>
          </a:xfrm>
        </p:spPr>
        <p:txBody>
          <a:bodyPr>
            <a:normAutofit fontScale="90000"/>
          </a:bodyPr>
          <a:lstStyle/>
          <a:p>
            <a:pPr>
              <a:spcAft>
                <a:spcPts val="1200"/>
              </a:spcAft>
            </a:pP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Thanks for listening!</a:t>
            </a:r>
            <a:br>
              <a:rPr lang="en-US" altLang="en-US" sz="3600" b="1" dirty="0">
                <a:latin typeface="Arial" panose="020B0604020202020204" pitchFamily="34" charset="0"/>
                <a:cs typeface="Arial" panose="020B0604020202020204" pitchFamily="34" charset="0"/>
              </a:rPr>
            </a:br>
            <a:endParaRPr lang="en-US" altLang="en-US" sz="3600" b="1" dirty="0">
              <a:latin typeface="Arial" panose="020B0604020202020204" pitchFamily="34" charset="0"/>
              <a:cs typeface="Arial" panose="020B0604020202020204" pitchFamily="34" charset="0"/>
            </a:endParaRPr>
          </a:p>
        </p:txBody>
      </p:sp>
      <p:pic>
        <p:nvPicPr>
          <p:cNvPr id="14338" name="Picture 3" descr="A picture containing text, clipart&#10;&#10;Description automatically generated">
            <a:extLst>
              <a:ext uri="{FF2B5EF4-FFF2-40B4-BE49-F238E27FC236}">
                <a16:creationId xmlns:a16="http://schemas.microsoft.com/office/drawing/2014/main" id="{B86A5AF3-003A-4E5C-E160-46477D722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611" y="4129088"/>
            <a:ext cx="4010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a:extLst>
              <a:ext uri="{FF2B5EF4-FFF2-40B4-BE49-F238E27FC236}">
                <a16:creationId xmlns:a16="http://schemas.microsoft.com/office/drawing/2014/main" id="{B96A906B-AD22-30D0-30BA-93BA3A0F9B96}"/>
              </a:ext>
            </a:extLst>
          </p:cNvPr>
          <p:cNvSpPr txBox="1">
            <a:spLocks noChangeArrowheads="1"/>
          </p:cNvSpPr>
          <p:nvPr/>
        </p:nvSpPr>
        <p:spPr bwMode="auto">
          <a:xfrm>
            <a:off x="2169578" y="5673675"/>
            <a:ext cx="39429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600" dirty="0">
                <a:latin typeface="Arial" panose="020B0604020202020204" pitchFamily="34" charset="0"/>
              </a:rPr>
              <a:t>@buzz_dont_tweet          #SurreyS4N</a:t>
            </a:r>
          </a:p>
          <a:p>
            <a:pPr algn="ctr">
              <a:spcBef>
                <a:spcPct val="0"/>
              </a:spcBef>
              <a:buNone/>
            </a:pPr>
            <a:r>
              <a:rPr lang="en-US" altLang="en-US" sz="1600" dirty="0">
                <a:latin typeface="Arial" panose="020B0604020202020204" pitchFamily="34" charset="0"/>
              </a:rPr>
              <a:t>louis.harrington-edmans@buglife.org.uk</a:t>
            </a:r>
          </a:p>
          <a:p>
            <a:pPr eaLnBrk="1" hangingPunct="1">
              <a:spcBef>
                <a:spcPct val="0"/>
              </a:spcBef>
              <a:buFontTx/>
              <a:buNone/>
            </a:pPr>
            <a:endParaRPr lang="en-US" altLang="en-US" sz="1600" dirty="0">
              <a:latin typeface="Arial" panose="020B0604020202020204" pitchFamily="34" charset="0"/>
            </a:endParaRPr>
          </a:p>
        </p:txBody>
      </p:sp>
      <p:sp>
        <p:nvSpPr>
          <p:cNvPr id="14340" name="TextBox 7">
            <a:extLst>
              <a:ext uri="{FF2B5EF4-FFF2-40B4-BE49-F238E27FC236}">
                <a16:creationId xmlns:a16="http://schemas.microsoft.com/office/drawing/2014/main" id="{BC676E26-9114-79DC-6CFD-6414041A3C2A}"/>
              </a:ext>
            </a:extLst>
          </p:cNvPr>
          <p:cNvSpPr txBox="1">
            <a:spLocks noChangeArrowheads="1"/>
          </p:cNvSpPr>
          <p:nvPr/>
        </p:nvSpPr>
        <p:spPr bwMode="auto">
          <a:xfrm>
            <a:off x="2136062" y="6254832"/>
            <a:ext cx="4010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dirty="0">
                <a:latin typeface="Arial" panose="020B0604020202020204" pitchFamily="34" charset="0"/>
              </a:rPr>
              <a:t>buglife.org.uk</a:t>
            </a:r>
          </a:p>
        </p:txBody>
      </p:sp>
      <p:pic>
        <p:nvPicPr>
          <p:cNvPr id="2" name="Picture 1">
            <a:extLst>
              <a:ext uri="{FF2B5EF4-FFF2-40B4-BE49-F238E27FC236}">
                <a16:creationId xmlns:a16="http://schemas.microsoft.com/office/drawing/2014/main" id="{362B1D88-776D-6936-6A00-729448562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6632" y="768832"/>
            <a:ext cx="2482949" cy="2705955"/>
          </a:xfrm>
          <a:prstGeom prst="rect">
            <a:avLst/>
          </a:prstGeom>
        </p:spPr>
      </p:pic>
      <p:sp>
        <p:nvSpPr>
          <p:cNvPr id="3" name="TextBox 2">
            <a:extLst>
              <a:ext uri="{FF2B5EF4-FFF2-40B4-BE49-F238E27FC236}">
                <a16:creationId xmlns:a16="http://schemas.microsoft.com/office/drawing/2014/main" id="{AB9027F4-150F-E3D4-FDA7-A3DDBCDD949C}"/>
              </a:ext>
            </a:extLst>
          </p:cNvPr>
          <p:cNvSpPr txBox="1"/>
          <p:nvPr/>
        </p:nvSpPr>
        <p:spPr>
          <a:xfrm>
            <a:off x="-461135" y="4888118"/>
            <a:ext cx="9338472" cy="646331"/>
          </a:xfrm>
          <a:prstGeom prst="rect">
            <a:avLst/>
          </a:prstGeom>
          <a:noFill/>
        </p:spPr>
        <p:txBody>
          <a:bodyPr wrap="square" rtlCol="0">
            <a:spAutoFit/>
          </a:bodyPr>
          <a:lstStyle/>
          <a:p>
            <a:pPr algn="ctr"/>
            <a:r>
              <a:rPr lang="en-US" b="1" dirty="0"/>
              <a:t>Are you doing work to help our invertebrates? </a:t>
            </a:r>
          </a:p>
          <a:p>
            <a:pPr algn="ctr"/>
            <a:r>
              <a:rPr lang="en-US" b="1" dirty="0"/>
              <a:t>Tell us on our interactive </a:t>
            </a:r>
            <a:r>
              <a:rPr lang="en-US" b="1" dirty="0">
                <a:hlinkClick r:id="rId4"/>
              </a:rPr>
              <a:t>B-Lines map!</a:t>
            </a:r>
            <a:endParaRPr lang="en-GB"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E6D2E860-8F1A-77DA-F31B-A9BAE312356F}"/>
              </a:ext>
            </a:extLst>
          </p:cNvPr>
          <p:cNvSpPr txBox="1">
            <a:spLocks noChangeArrowheads="1"/>
          </p:cNvSpPr>
          <p:nvPr/>
        </p:nvSpPr>
        <p:spPr bwMode="auto">
          <a:xfrm>
            <a:off x="1241212" y="177045"/>
            <a:ext cx="8748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solidFill>
              </a:rPr>
              <a:t>Physical Benefits to Humans</a:t>
            </a:r>
            <a:endParaRPr lang="en-GB" sz="4800" b="1" dirty="0">
              <a:solidFill>
                <a:schemeClr val="bg1"/>
              </a:solidFill>
            </a:endParaRPr>
          </a:p>
        </p:txBody>
      </p:sp>
      <p:sp>
        <p:nvSpPr>
          <p:cNvPr id="3" name="Content Placeholder 2">
            <a:extLst>
              <a:ext uri="{FF2B5EF4-FFF2-40B4-BE49-F238E27FC236}">
                <a16:creationId xmlns:a16="http://schemas.microsoft.com/office/drawing/2014/main" id="{1F290746-EE4B-1991-0476-C8A6B83061BF}"/>
              </a:ext>
            </a:extLst>
          </p:cNvPr>
          <p:cNvSpPr txBox="1">
            <a:spLocks/>
          </p:cNvSpPr>
          <p:nvPr/>
        </p:nvSpPr>
        <p:spPr>
          <a:xfrm>
            <a:off x="559726" y="1719236"/>
            <a:ext cx="8748464" cy="457209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spcBef>
                <a:spcPct val="50000"/>
              </a:spcBef>
            </a:pPr>
            <a:r>
              <a:rPr lang="en-GB" altLang="en-US" sz="2400" dirty="0"/>
              <a:t>Ecosystem function (e.g. fisheries)</a:t>
            </a:r>
          </a:p>
          <a:p>
            <a:pPr marL="342891" indent="-342891">
              <a:spcBef>
                <a:spcPct val="50000"/>
              </a:spcBef>
            </a:pPr>
            <a:r>
              <a:rPr lang="en-GB" altLang="en-US" sz="2400" dirty="0"/>
              <a:t>Soil quality (£16 billion of topsoil/year)</a:t>
            </a:r>
          </a:p>
          <a:p>
            <a:pPr marL="342891" indent="-342891">
              <a:spcBef>
                <a:spcPct val="50000"/>
              </a:spcBef>
            </a:pPr>
            <a:r>
              <a:rPr lang="en-GB" altLang="en-US" sz="2400" dirty="0"/>
              <a:t>Medicinal benefits (leeches, horseshoe crabs, maggots,   snail slime, jellyfish)</a:t>
            </a:r>
          </a:p>
          <a:p>
            <a:pPr marL="342891" indent="-342891">
              <a:spcBef>
                <a:spcPct val="50000"/>
              </a:spcBef>
            </a:pPr>
            <a:r>
              <a:rPr lang="en-GB" altLang="en-US" sz="2400" dirty="0"/>
              <a:t>Pollination (90% of crop species, £691 million p/a)</a:t>
            </a:r>
          </a:p>
          <a:p>
            <a:pPr marL="342891" indent="-342891">
              <a:spcBef>
                <a:spcPct val="50000"/>
              </a:spcBef>
            </a:pPr>
            <a:r>
              <a:rPr lang="en-GB" altLang="en-US" sz="2400" dirty="0"/>
              <a:t>Pest control (£32 million of beneficial insects sold/year)</a:t>
            </a:r>
          </a:p>
          <a:p>
            <a:pPr marL="342891" indent="-342891">
              <a:spcBef>
                <a:spcPct val="50000"/>
              </a:spcBef>
            </a:pPr>
            <a:r>
              <a:rPr lang="en-GB" altLang="en-US" sz="2400" dirty="0"/>
              <a:t>Materials science (silk £2.7 billion/year)</a:t>
            </a:r>
          </a:p>
          <a:p>
            <a:pPr marL="342891" indent="-342891">
              <a:spcBef>
                <a:spcPct val="50000"/>
              </a:spcBef>
            </a:pPr>
            <a:r>
              <a:rPr lang="en-GB" altLang="en-US" sz="2400" dirty="0"/>
              <a:t>Products </a:t>
            </a:r>
          </a:p>
          <a:p>
            <a:pPr marL="342891" indent="-342891">
              <a:spcBef>
                <a:spcPct val="50000"/>
              </a:spcBef>
            </a:pPr>
            <a:r>
              <a:rPr lang="en-GB" altLang="en-US" sz="2400" dirty="0"/>
              <a:t>Nutrition (27.7 million tons/year) (UK – 2015 shellfisheries value = £275 million)</a:t>
            </a:r>
          </a:p>
          <a:p>
            <a:pPr marL="342891" indent="-342891">
              <a:spcBef>
                <a:spcPct val="50000"/>
              </a:spcBef>
            </a:pPr>
            <a:r>
              <a:rPr lang="en-GB" altLang="en-US" sz="2400" dirty="0"/>
              <a:t>Tourism (coral reefs, butterflies and birds)</a:t>
            </a:r>
          </a:p>
          <a:p>
            <a:pPr marL="342891" indent="-342891">
              <a:spcBef>
                <a:spcPct val="50000"/>
              </a:spcBef>
            </a:pPr>
            <a:r>
              <a:rPr lang="en-GB" altLang="en-US" sz="2400" dirty="0"/>
              <a:t>Environmental Quality Assessment (e.g. rivers)</a:t>
            </a:r>
            <a:endParaRPr lang="en-GB" altLang="en-US" sz="2400" b="1" dirty="0"/>
          </a:p>
          <a:p>
            <a:pPr>
              <a:spcBef>
                <a:spcPct val="50000"/>
              </a:spcBef>
            </a:pPr>
            <a:endParaRPr lang="en-GB" altLang="en-US" sz="1100" dirty="0"/>
          </a:p>
          <a:p>
            <a:endParaRPr lang="en-US" sz="2400" dirty="0"/>
          </a:p>
        </p:txBody>
      </p:sp>
    </p:spTree>
    <p:extLst>
      <p:ext uri="{BB962C8B-B14F-4D97-AF65-F5344CB8AC3E}">
        <p14:creationId xmlns:p14="http://schemas.microsoft.com/office/powerpoint/2010/main" val="1045534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600D6B57-E0A0-9E60-402F-B7923C411E80}"/>
              </a:ext>
            </a:extLst>
          </p:cNvPr>
          <p:cNvSpPr txBox="1">
            <a:spLocks noChangeArrowheads="1"/>
          </p:cNvSpPr>
          <p:nvPr/>
        </p:nvSpPr>
        <p:spPr bwMode="auto">
          <a:xfrm>
            <a:off x="107951" y="1158876"/>
            <a:ext cx="871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0" fontAlgn="base" hangingPunct="0">
              <a:spcBef>
                <a:spcPct val="0"/>
              </a:spcBef>
              <a:spcAft>
                <a:spcPct val="0"/>
              </a:spcAft>
            </a:pPr>
            <a:r>
              <a:rPr lang="en-GB" altLang="en-US" sz="2800" b="1" dirty="0">
                <a:solidFill>
                  <a:srgbClr val="000000"/>
                </a:solidFill>
              </a:rPr>
              <a:t>Insect pollination is essential to maintaining a healthy and thriving environment</a:t>
            </a:r>
          </a:p>
        </p:txBody>
      </p:sp>
      <p:sp>
        <p:nvSpPr>
          <p:cNvPr id="3" name="Text Box 3">
            <a:extLst>
              <a:ext uri="{FF2B5EF4-FFF2-40B4-BE49-F238E27FC236}">
                <a16:creationId xmlns:a16="http://schemas.microsoft.com/office/drawing/2014/main" id="{D7D55E19-FA5E-944A-47B4-707C30F4F561}"/>
              </a:ext>
            </a:extLst>
          </p:cNvPr>
          <p:cNvSpPr txBox="1">
            <a:spLocks noChangeArrowheads="1"/>
          </p:cNvSpPr>
          <p:nvPr/>
        </p:nvSpPr>
        <p:spPr bwMode="auto">
          <a:xfrm>
            <a:off x="297124" y="2405916"/>
            <a:ext cx="449936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0" fontAlgn="base" hangingPunct="0">
              <a:spcBef>
                <a:spcPct val="50000"/>
              </a:spcBef>
              <a:spcAft>
                <a:spcPct val="0"/>
              </a:spcAft>
            </a:pPr>
            <a:r>
              <a:rPr lang="en-GB" altLang="en-US" sz="3200" dirty="0">
                <a:solidFill>
                  <a:srgbClr val="000000"/>
                </a:solidFill>
              </a:rPr>
              <a:t>80% of British wild plants are pollinated by insects</a:t>
            </a:r>
          </a:p>
          <a:p>
            <a:pPr eaLnBrk="0" fontAlgn="base" hangingPunct="0">
              <a:spcBef>
                <a:spcPct val="50000"/>
              </a:spcBef>
              <a:spcAft>
                <a:spcPct val="0"/>
              </a:spcAft>
            </a:pPr>
            <a:r>
              <a:rPr lang="en-GB" altLang="en-US" sz="3200" dirty="0">
                <a:solidFill>
                  <a:srgbClr val="000000"/>
                </a:solidFill>
              </a:rPr>
              <a:t>62% of wildflowers pollination limited</a:t>
            </a:r>
          </a:p>
          <a:p>
            <a:pPr eaLnBrk="0" fontAlgn="base" hangingPunct="0">
              <a:spcBef>
                <a:spcPct val="50000"/>
              </a:spcBef>
              <a:spcAft>
                <a:spcPct val="0"/>
              </a:spcAft>
            </a:pPr>
            <a:r>
              <a:rPr lang="en-GB" altLang="en-US" sz="3200" dirty="0">
                <a:solidFill>
                  <a:srgbClr val="000000"/>
                </a:solidFill>
              </a:rPr>
              <a:t>1/3 mouthfuls of food insect pollination reliant </a:t>
            </a:r>
          </a:p>
          <a:p>
            <a:pPr eaLnBrk="0" fontAlgn="base" hangingPunct="0">
              <a:spcBef>
                <a:spcPct val="50000"/>
              </a:spcBef>
              <a:spcAft>
                <a:spcPct val="0"/>
              </a:spcAft>
            </a:pPr>
            <a:endParaRPr lang="en-GB" altLang="en-US" sz="1200" dirty="0">
              <a:solidFill>
                <a:srgbClr val="000000"/>
              </a:solidFill>
              <a:latin typeface="Arial" charset="0"/>
            </a:endParaRPr>
          </a:p>
        </p:txBody>
      </p:sp>
      <p:sp>
        <p:nvSpPr>
          <p:cNvPr id="5" name="TextBox 7">
            <a:extLst>
              <a:ext uri="{FF2B5EF4-FFF2-40B4-BE49-F238E27FC236}">
                <a16:creationId xmlns:a16="http://schemas.microsoft.com/office/drawing/2014/main" id="{B2FC605F-5C63-42D5-4C19-0DF815CEDB65}"/>
              </a:ext>
            </a:extLst>
          </p:cNvPr>
          <p:cNvSpPr txBox="1">
            <a:spLocks noChangeArrowheads="1"/>
          </p:cNvSpPr>
          <p:nvPr/>
        </p:nvSpPr>
        <p:spPr bwMode="auto">
          <a:xfrm>
            <a:off x="5435601" y="5699124"/>
            <a:ext cx="55435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GB" altLang="en-US" sz="1400" dirty="0">
                <a:solidFill>
                  <a:srgbClr val="000000"/>
                </a:solidFill>
              </a:rPr>
              <a:t>Thick legged flower beetle  (</a:t>
            </a:r>
            <a:r>
              <a:rPr lang="en-GB" altLang="en-US" sz="1400" dirty="0" err="1">
                <a:solidFill>
                  <a:srgbClr val="000000"/>
                </a:solidFill>
              </a:rPr>
              <a:t>Oedomera</a:t>
            </a:r>
            <a:r>
              <a:rPr lang="en-GB" altLang="en-US" sz="1400" dirty="0">
                <a:solidFill>
                  <a:srgbClr val="000000"/>
                </a:solidFill>
              </a:rPr>
              <a:t> nobilis)</a:t>
            </a:r>
          </a:p>
        </p:txBody>
      </p:sp>
      <p:sp>
        <p:nvSpPr>
          <p:cNvPr id="6" name="Text Box 2">
            <a:extLst>
              <a:ext uri="{FF2B5EF4-FFF2-40B4-BE49-F238E27FC236}">
                <a16:creationId xmlns:a16="http://schemas.microsoft.com/office/drawing/2014/main" id="{E65DC3A0-3FB0-0B67-1F34-9BE197BA602B}"/>
              </a:ext>
            </a:extLst>
          </p:cNvPr>
          <p:cNvSpPr txBox="1">
            <a:spLocks noChangeArrowheads="1"/>
          </p:cNvSpPr>
          <p:nvPr/>
        </p:nvSpPr>
        <p:spPr bwMode="auto">
          <a:xfrm>
            <a:off x="1197036" y="279986"/>
            <a:ext cx="828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0" fontAlgn="base" hangingPunct="0">
              <a:spcBef>
                <a:spcPct val="0"/>
              </a:spcBef>
              <a:spcAft>
                <a:spcPct val="0"/>
              </a:spcAft>
            </a:pPr>
            <a:r>
              <a:rPr lang="en-GB" altLang="en-US" sz="3600" b="1" dirty="0">
                <a:solidFill>
                  <a:prstClr val="white"/>
                </a:solidFill>
              </a:rPr>
              <a:t>Insect pollination and our ecosystems</a:t>
            </a:r>
          </a:p>
        </p:txBody>
      </p:sp>
    </p:spTree>
    <p:extLst>
      <p:ext uri="{BB962C8B-B14F-4D97-AF65-F5344CB8AC3E}">
        <p14:creationId xmlns:p14="http://schemas.microsoft.com/office/powerpoint/2010/main" val="1711712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E6D2E860-8F1A-77DA-F31B-A9BAE312356F}"/>
              </a:ext>
            </a:extLst>
          </p:cNvPr>
          <p:cNvSpPr txBox="1">
            <a:spLocks noChangeArrowheads="1"/>
          </p:cNvSpPr>
          <p:nvPr/>
        </p:nvSpPr>
        <p:spPr bwMode="auto">
          <a:xfrm>
            <a:off x="1147026" y="179184"/>
            <a:ext cx="76691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solidFill>
              </a:rPr>
              <a:t>Aesthetic Benefits to Humans</a:t>
            </a:r>
            <a:endParaRPr lang="en-GB" sz="4800" b="1" dirty="0">
              <a:solidFill>
                <a:schemeClr val="bg1"/>
              </a:solidFill>
            </a:endParaRPr>
          </a:p>
        </p:txBody>
      </p:sp>
      <p:sp>
        <p:nvSpPr>
          <p:cNvPr id="3" name="Content Placeholder 2">
            <a:extLst>
              <a:ext uri="{FF2B5EF4-FFF2-40B4-BE49-F238E27FC236}">
                <a16:creationId xmlns:a16="http://schemas.microsoft.com/office/drawing/2014/main" id="{1F290746-EE4B-1991-0476-C8A6B83061BF}"/>
              </a:ext>
            </a:extLst>
          </p:cNvPr>
          <p:cNvSpPr txBox="1">
            <a:spLocks/>
          </p:cNvSpPr>
          <p:nvPr/>
        </p:nvSpPr>
        <p:spPr>
          <a:xfrm>
            <a:off x="431321" y="1691218"/>
            <a:ext cx="7045809" cy="457209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FontTx/>
              <a:buChar char="•"/>
            </a:pPr>
            <a:r>
              <a:rPr lang="en-GB" altLang="en-US" sz="2400" dirty="0"/>
              <a:t> Pleasure</a:t>
            </a:r>
          </a:p>
          <a:p>
            <a:pPr>
              <a:spcBef>
                <a:spcPct val="50000"/>
              </a:spcBef>
              <a:buFontTx/>
              <a:buChar char="•"/>
            </a:pPr>
            <a:r>
              <a:rPr lang="en-GB" altLang="en-US" sz="2400" dirty="0"/>
              <a:t>  Inspiration</a:t>
            </a:r>
          </a:p>
          <a:p>
            <a:pPr>
              <a:spcBef>
                <a:spcPct val="50000"/>
              </a:spcBef>
              <a:buFontTx/>
              <a:buChar char="•"/>
            </a:pPr>
            <a:r>
              <a:rPr lang="en-GB" altLang="en-US" sz="2400" dirty="0"/>
              <a:t>  Learning</a:t>
            </a:r>
          </a:p>
          <a:p>
            <a:pPr>
              <a:spcBef>
                <a:spcPct val="50000"/>
              </a:spcBef>
              <a:buFontTx/>
              <a:buChar char="•"/>
            </a:pPr>
            <a:r>
              <a:rPr lang="en-GB" altLang="en-US" sz="2400" dirty="0"/>
              <a:t>  Connection to the environment</a:t>
            </a:r>
          </a:p>
          <a:p>
            <a:pPr>
              <a:spcBef>
                <a:spcPct val="50000"/>
              </a:spcBef>
              <a:buFontTx/>
              <a:buChar char="•"/>
            </a:pPr>
            <a:r>
              <a:rPr lang="en-GB" altLang="en-US" sz="2400" dirty="0"/>
              <a:t>  Self worth (altruism)  </a:t>
            </a:r>
          </a:p>
          <a:p>
            <a:pPr>
              <a:spcBef>
                <a:spcPct val="50000"/>
              </a:spcBef>
              <a:buFontTx/>
              <a:buChar char="•"/>
            </a:pPr>
            <a:endParaRPr lang="en-GB" altLang="en-US" sz="2400" dirty="0"/>
          </a:p>
          <a:p>
            <a:pPr>
              <a:spcBef>
                <a:spcPct val="50000"/>
              </a:spcBef>
            </a:pPr>
            <a:r>
              <a:rPr lang="en-GB" altLang="en-US" dirty="0"/>
              <a:t>Intrinsic Value</a:t>
            </a:r>
          </a:p>
          <a:p>
            <a:pPr lvl="1">
              <a:spcBef>
                <a:spcPct val="50000"/>
              </a:spcBef>
            </a:pPr>
            <a:r>
              <a:rPr lang="en-GB" altLang="en-US" sz="2000" dirty="0"/>
              <a:t>All life valuable</a:t>
            </a:r>
          </a:p>
          <a:p>
            <a:pPr lvl="1">
              <a:spcBef>
                <a:spcPct val="50000"/>
              </a:spcBef>
            </a:pPr>
            <a:r>
              <a:rPr lang="en-GB" altLang="en-US" sz="2000" dirty="0"/>
              <a:t>Human lead extinction wrong</a:t>
            </a:r>
          </a:p>
          <a:p>
            <a:pPr lvl="1">
              <a:spcBef>
                <a:spcPct val="50000"/>
              </a:spcBef>
            </a:pPr>
            <a:r>
              <a:rPr lang="en-GB" altLang="en-US" sz="2000" dirty="0"/>
              <a:t>Cannot assess future riches provide</a:t>
            </a:r>
            <a:endParaRPr lang="en-US" sz="2000" dirty="0"/>
          </a:p>
          <a:p>
            <a:endParaRPr lang="en-US" sz="2400" dirty="0"/>
          </a:p>
        </p:txBody>
      </p:sp>
      <p:pic>
        <p:nvPicPr>
          <p:cNvPr id="6" name="Picture 5" descr="A butterfly on a flower&#10;&#10;Description automatically generated with medium confidence">
            <a:extLst>
              <a:ext uri="{FF2B5EF4-FFF2-40B4-BE49-F238E27FC236}">
                <a16:creationId xmlns:a16="http://schemas.microsoft.com/office/drawing/2014/main" id="{EB0F5262-FFF4-726F-E345-CD9669246E37}"/>
              </a:ext>
            </a:extLst>
          </p:cNvPr>
          <p:cNvPicPr>
            <a:picLocks noChangeAspect="1"/>
          </p:cNvPicPr>
          <p:nvPr/>
        </p:nvPicPr>
        <p:blipFill rotWithShape="1">
          <a:blip r:embed="rId2">
            <a:extLst>
              <a:ext uri="{28A0092B-C50C-407E-A947-70E740481C1C}">
                <a14:useLocalDpi xmlns:a14="http://schemas.microsoft.com/office/drawing/2010/main" val="0"/>
              </a:ext>
            </a:extLst>
          </a:blip>
          <a:srcRect t="16206"/>
          <a:stretch/>
        </p:blipFill>
        <p:spPr>
          <a:xfrm>
            <a:off x="5267984" y="1088827"/>
            <a:ext cx="3876016" cy="5776879"/>
          </a:xfrm>
          <a:prstGeom prst="rect">
            <a:avLst/>
          </a:prstGeom>
        </p:spPr>
      </p:pic>
      <p:sp>
        <p:nvSpPr>
          <p:cNvPr id="4" name="Rectangle 5">
            <a:extLst>
              <a:ext uri="{FF2B5EF4-FFF2-40B4-BE49-F238E27FC236}">
                <a16:creationId xmlns:a16="http://schemas.microsoft.com/office/drawing/2014/main" id="{1CD2497A-9D59-C826-ED8B-ACF75F039B94}"/>
              </a:ext>
            </a:extLst>
          </p:cNvPr>
          <p:cNvSpPr>
            <a:spLocks noChangeArrowheads="1"/>
          </p:cNvSpPr>
          <p:nvPr/>
        </p:nvSpPr>
        <p:spPr bwMode="auto">
          <a:xfrm>
            <a:off x="6355031" y="6385128"/>
            <a:ext cx="2788969" cy="369332"/>
          </a:xfrm>
          <a:prstGeom prst="rect">
            <a:avLst/>
          </a:prstGeom>
          <a:noFill/>
          <a:ln w="9525">
            <a:noFill/>
            <a:miter lim="800000"/>
            <a:headEnd/>
            <a:tailEnd/>
          </a:ln>
          <a:effectLst/>
        </p:spPr>
        <p:txBody>
          <a:bodyPr wrap="none">
            <a:spAutoFit/>
          </a:bodyPr>
          <a:lstStyle/>
          <a:p>
            <a:pPr>
              <a:defRPr/>
            </a:pPr>
            <a:r>
              <a:rPr lang="en-US" i="1" dirty="0">
                <a:solidFill>
                  <a:schemeClr val="bg1"/>
                </a:solidFill>
                <a:effectLst>
                  <a:outerShdw blurRad="38100" dist="38100" dir="2700000" algn="tl">
                    <a:srgbClr val="808080"/>
                  </a:outerShdw>
                </a:effectLst>
              </a:rPr>
              <a:t>© Louis Harrington-Edmans</a:t>
            </a:r>
            <a:endParaRPr lang="en-GB" i="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40845071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5083</TotalTime>
  <Words>1931</Words>
  <Application>Microsoft Office PowerPoint</Application>
  <PresentationFormat>On-screen Show (4:3)</PresentationFormat>
  <Paragraphs>324</Paragraphs>
  <Slides>62</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8" baseType="lpstr">
      <vt:lpstr>Arial</vt:lpstr>
      <vt:lpstr>Calibri</vt:lpstr>
      <vt:lpstr>Calibri Light</vt:lpstr>
      <vt:lpstr>Wingdings</vt:lpstr>
      <vt:lpstr>Office Theme</vt:lpstr>
      <vt:lpstr>Chart</vt:lpstr>
      <vt:lpstr>PowerPoint Presentation</vt:lpstr>
      <vt:lpstr>PowerPoint Presentation</vt:lpstr>
      <vt:lpstr>PowerPoint Presentation</vt:lpstr>
      <vt:lpstr>PowerPoint Presentation</vt:lpstr>
      <vt:lpstr>PowerPoint Presentation</vt:lpstr>
      <vt:lpstr>Overview of Invertebrates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UK-wide approach is needed to reverse declines in pollinators</vt:lpstr>
      <vt:lpstr>PowerPoint Presentation</vt:lpstr>
      <vt:lpstr>PowerPoint Presentation</vt:lpstr>
      <vt:lpstr>PowerPoint Presentation</vt:lpstr>
      <vt:lpstr>PowerPoint Presentation</vt:lpstr>
      <vt:lpstr>PowerPoint Presentation</vt:lpstr>
      <vt:lpstr>PowerPoint Presentation</vt:lpstr>
      <vt:lpstr>B-Lines – everyone can contribute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Thanks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Harrington-Edmans</dc:creator>
  <cp:lastModifiedBy>Louis Harrington-Edmans</cp:lastModifiedBy>
  <cp:revision>6</cp:revision>
  <dcterms:created xsi:type="dcterms:W3CDTF">2022-10-18T12:16:26Z</dcterms:created>
  <dcterms:modified xsi:type="dcterms:W3CDTF">2023-05-22T13:15:23Z</dcterms:modified>
</cp:coreProperties>
</file>